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9900CC"/>
    <a:srgbClr val="FF00FF"/>
    <a:srgbClr val="008000"/>
    <a:srgbClr val="9933FF"/>
    <a:srgbClr val="3399FF"/>
    <a:srgbClr val="339966"/>
    <a:srgbClr val="3333FF"/>
    <a:srgbClr val="99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6EDB6-7C93-4153-BB81-806225AC0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03925F-B1B4-42E8-96EB-1CBE6EB49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B291C-97E2-4BF0-ACB1-17CBCA25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9F086-8A5A-46AB-81E8-F4055E77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E0EC1-36D3-44E1-87A2-E7F40BFB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963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EEF63-EBA1-4C2F-822A-D75ACF6C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6DBC20-0ACF-4541-AD6A-2425EE963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40074-5686-4611-A7D4-342064DE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B84D78-75A8-465A-80CA-90BC43C1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141C7-0A09-4DAC-9DEE-E1021899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8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048F0C-85C4-45D6-9663-CAC19F1CE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FE607B-EEA6-49FB-9DF4-B582D79A6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897DD-B082-4095-AE42-AF6835A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8EB234-84EF-407B-9B2D-D4939D37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72080-CE2D-4147-8250-69BEF5A4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49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BA598-A7DF-455A-A6D8-F592E78F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C7992-5921-4F5B-9055-8E66CC86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1EF78-0A57-4D2E-AAAF-4032B0E7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095E0-727A-4806-B5B8-F66B87CA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08338-F236-4D4B-A7EA-678BDA3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C5CD9-E6CE-40F7-BD75-441906AE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72723-D413-4E8A-A70E-12A2A724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E63A8-17D4-4E5C-86CA-E1C17B7D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88989-D15E-4942-B503-85AE1634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81C3D-E545-446A-9B10-24828420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7AE8D-FF16-4A50-8E58-489E8694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19675-A362-432A-9BBA-8D6873DA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4B8A89-5251-4C7B-8603-48EECDA4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F9E860-293A-4AE5-9EB7-858E3D75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FEFB78-235D-4938-B103-A9D7C3E5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A01FA2-4CEE-4F24-A054-7C5828E9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29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05B68-806E-48E8-B6A2-99C1895D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3462D7-725B-4908-8960-B5D9C9386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208044-DB79-48D9-AFD3-272EC4CB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681D34-1B24-4182-BDAA-6690B2D9A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FE547C-BE5C-4790-B572-D8C2AEF7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7103DD-C053-4850-87E9-B0F859B9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F46FDF-B173-4CD4-A776-79436271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25AD26-09E9-4276-B13E-1D46D72E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4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72795-016B-449D-A950-637D99D7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AE3AC5-B32F-4015-8AA5-029F3B2A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C18731-27F4-4FB6-9BBC-F2747E8C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2C0065-0B0C-4026-A432-14B079E5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033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FF9C5E-8036-4C78-9047-E8C204A9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77CDFD-7280-492F-9503-CBE900DD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8C27A0-02B7-4CB9-A74B-6D65CAA8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42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7DB61-7376-4250-9B7E-09BB47FF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4A4D4-7755-4D96-8E66-B22B3457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00F30C-7E6E-4730-92C7-F312AB8F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97E152-6E0C-4AE6-9951-50C760A1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C3372-3DFE-4000-AEB5-C3E304A0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456357-F809-4A28-8938-5E81D38D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59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E9FD7-92C4-40F8-AC6B-B4F8EB6C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FA51C2-85CC-4C72-914B-CEA0D3B8E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2F57DC-670A-4975-9A23-5115F5EA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238BF6-92DF-4755-9AEA-5A2C5E5B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BADAE7-7600-46D5-9B44-44D7552F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BB34AA-8E0B-4640-8BE6-373B809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43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F101C2-B965-4115-938F-23F4ABDC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5FE543-AB9A-46DC-8AFA-BA79A53DC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EDBD8-A2AD-40A5-95AA-F343B9478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92D9-24EB-45DC-B528-38F94443D85B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8CED85-7617-49A7-99BB-5D12064CE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4B484-D8C2-4838-9D7E-D996653AD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45C5-2D06-4CAA-AB43-6C57838842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6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7.png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2110B-C183-40BB-A0DE-26D8086B5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53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L" sz="6700" spc="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es-CL" sz="6700" spc="6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z="6700" spc="6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s-CL" sz="6700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CL" sz="6700" spc="600" dirty="0">
                <a:solidFill>
                  <a:schemeClr val="accent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lang="es-CL" sz="6700" spc="600" dirty="0">
                <a:solidFill>
                  <a:schemeClr val="accent2">
                    <a:lumMod val="40000"/>
                    <a:lumOff val="6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s-CL" sz="6700" spc="600" dirty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s-CL" sz="6700" spc="600" dirty="0">
                <a:solidFill>
                  <a:srgbClr val="C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r>
              <a:rPr lang="es-CL" sz="6700" spc="600" dirty="0">
                <a:solidFill>
                  <a:schemeClr val="accent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s-CL" sz="6700" spc="6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</a:t>
            </a:r>
            <a:r>
              <a:rPr lang="es-CL" sz="6700" spc="600" dirty="0">
                <a:solidFill>
                  <a:srgbClr val="00B0F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z="6700" spc="6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s-CL" sz="6700" spc="6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r>
              <a:rPr lang="es-CL" sz="6700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b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b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pc="6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</a:t>
            </a:r>
            <a:r>
              <a:rPr lang="es-CL" spc="600" dirty="0">
                <a:solidFill>
                  <a:srgbClr val="0070C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s-CL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pc="600" dirty="0">
                <a:solidFill>
                  <a:schemeClr val="accent4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s-CL" spc="600" dirty="0">
                <a:solidFill>
                  <a:srgbClr val="FFC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s-CL" spc="60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s-CL" spc="600" dirty="0">
                <a:solidFill>
                  <a:schemeClr val="accent5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s-CL" spc="6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pc="600" dirty="0">
                <a:solidFill>
                  <a:srgbClr val="D6009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es-CL" spc="600" dirty="0">
                <a:solidFill>
                  <a:srgbClr val="66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s-CL" spc="600" dirty="0">
                <a:solidFill>
                  <a:srgbClr val="00CC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CL" spc="600" dirty="0">
                <a:solidFill>
                  <a:srgbClr val="9933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CL" spc="600" dirty="0">
                <a:solidFill>
                  <a:srgbClr val="FF33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pc="600" dirty="0">
                <a:solidFill>
                  <a:srgbClr val="0099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s-CL" spc="600" dirty="0">
                <a:solidFill>
                  <a:srgbClr val="008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s-CL" spc="600" dirty="0">
                <a:solidFill>
                  <a:srgbClr val="9966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lang="es-CL" spc="600" dirty="0">
                <a:solidFill>
                  <a:srgbClr val="3399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s-CL" spc="600" dirty="0">
                <a:solidFill>
                  <a:srgbClr val="FF00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s-CL" spc="600" dirty="0">
                <a:solidFill>
                  <a:srgbClr val="3333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568A99-D4E6-4F19-96C6-779DCACDD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3600" b="1" i="1" dirty="0">
                <a:solidFill>
                  <a:srgbClr val="FF00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Unidad</a:t>
            </a:r>
            <a:r>
              <a:rPr lang="es-CL" sz="3600" b="1" i="1" dirty="0">
                <a:solidFill>
                  <a:srgbClr val="FF00FF"/>
                </a:solidFill>
              </a:rPr>
              <a:t> 2</a:t>
            </a:r>
          </a:p>
          <a:p>
            <a:r>
              <a:rPr lang="es-CL" sz="3600" b="1" i="1" dirty="0">
                <a:solidFill>
                  <a:srgbClr val="FF00FF"/>
                </a:solidFill>
              </a:rPr>
              <a:t>Segunda clase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70773B-28B8-493B-94BA-A27AD515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54" y="167861"/>
            <a:ext cx="1848502" cy="18567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0441C-3F0A-460C-8E24-CD25F8AC27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08" t="9082" r="21401" b="8793"/>
          <a:stretch/>
        </p:blipFill>
        <p:spPr>
          <a:xfrm>
            <a:off x="9181309" y="2727739"/>
            <a:ext cx="2602321" cy="3723861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F6B591E-34FC-4D80-8172-B643823D8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715" y="642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C9AD7-7094-4335-9BC7-473CC373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pc="600" dirty="0">
                <a:solidFill>
                  <a:srgbClr val="FF00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Existen muchas profesiones y oficios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59183-3B36-4381-9CE0-33D50F1E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4" y="1825625"/>
            <a:ext cx="6755296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spc="600" dirty="0">
                <a:solidFill>
                  <a:srgbClr val="3399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Pero ¿CUÁL SERÁ LA DIFERENCIA?</a:t>
            </a:r>
          </a:p>
          <a:p>
            <a:endParaRPr lang="es-CL" dirty="0"/>
          </a:p>
          <a:p>
            <a:pPr marL="0" indent="0" algn="ctr">
              <a:buNone/>
            </a:pPr>
            <a:r>
              <a:rPr lang="es-C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Las</a:t>
            </a:r>
            <a:r>
              <a:rPr lang="es-CL" dirty="0">
                <a:solidFill>
                  <a:srgbClr val="3399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CL" spc="600" dirty="0">
                <a:solidFill>
                  <a:srgbClr val="3399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PROFESIONES</a:t>
            </a:r>
            <a:r>
              <a:rPr lang="es-CL" dirty="0">
                <a:solidFill>
                  <a:srgbClr val="3399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MX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son trabajos que necesitan de un conocimiento especializado, de un estudio más profundo por lo que requiere el paso por la universidad o Instituto profesional. Como es el caso de los doctores, abogados, ingenieros, veterinarios, entre otros.</a:t>
            </a:r>
            <a:endParaRPr lang="es-CL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2206A0-5B98-4A82-A397-7A4AF709F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25" y="1825625"/>
            <a:ext cx="3839379" cy="4351338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41FC3F1-8752-48D6-9B5B-52E4CC3E7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32205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77B31CF-D7C1-44BD-BF41-EC53638670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93704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C8168-D55A-40FB-A7E8-3C98043D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95" y="1253331"/>
            <a:ext cx="6503505" cy="435133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s-C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Los </a:t>
            </a:r>
            <a:r>
              <a:rPr lang="es-CL" spc="600" dirty="0">
                <a:solidFill>
                  <a:srgbClr val="3399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OFICIOS</a:t>
            </a:r>
            <a:r>
              <a:rPr lang="es-C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son aquellos trabajos que se pueden aprender y perfeccionar mirando, escuchando a otras personas, practicando día a día para así mejorar en lo que hacen, la misma experiencia les da perfección, pero que no necesitan un estudio universitario o ir a un instituto profesional para aprender. Como es el caso de los carpinteros, cerrajeros, pintor, pescador, verdulero, agricultor, carnicero, entre muchos otros.</a:t>
            </a:r>
          </a:p>
          <a:p>
            <a:endParaRPr lang="es-CL" dirty="0"/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1CE0263-9F0F-49AE-9B3B-B895F6E05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1270" y="1056861"/>
            <a:ext cx="609600" cy="609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86967A-4B1F-4632-BCC9-0672A06EAE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1635" r="13061"/>
          <a:stretch/>
        </p:blipFill>
        <p:spPr>
          <a:xfrm flipH="1">
            <a:off x="361253" y="575918"/>
            <a:ext cx="4237251" cy="57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15EF7-9ACE-485C-81DD-08E63F21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9900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¿Remunerado o No Remunerado?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41097-0DE5-40C7-B5AD-A92F6592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435"/>
            <a:ext cx="10515600" cy="5512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Como hemos aprendido, en nuestra sociedad existen variados trabajos como abogados, doctores, bomberos, veterinarios, profesores, dueñas de casa, jardineros, etc. </a:t>
            </a:r>
            <a:b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Hay trabajos que son remunerados y otros que son NO remunerados</a:t>
            </a:r>
            <a:r>
              <a:rPr lang="es-C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Pero, ¿qué significará la palabra </a:t>
            </a:r>
            <a:r>
              <a:rPr lang="es-CL" sz="2400" dirty="0">
                <a:solidFill>
                  <a:srgbClr val="9900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REMUNERADO</a:t>
            </a:r>
            <a:r>
              <a:rPr lang="es-CL" sz="2400" dirty="0">
                <a:solidFill>
                  <a:srgbClr val="9933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9900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Trabajo remunerado        </a:t>
            </a:r>
            <a:r>
              <a:rPr lang="es-CL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 aquella persona que recibe un sueldo o salario por su trabajo.</a:t>
            </a:r>
          </a:p>
          <a:p>
            <a:pPr marL="0" indent="0">
              <a:buNone/>
            </a:pPr>
            <a:endParaRPr lang="es-CL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6941478-AA5F-4F52-B585-98EF4A2D0DE9}"/>
              </a:ext>
            </a:extLst>
          </p:cNvPr>
          <p:cNvSpPr/>
          <p:nvPr/>
        </p:nvSpPr>
        <p:spPr>
          <a:xfrm>
            <a:off x="4060068" y="3075401"/>
            <a:ext cx="516835" cy="3535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0AC6C3-406E-4FCA-8371-E234FE8F21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011" y="3002426"/>
            <a:ext cx="367814" cy="404191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1D8ECB-624C-4994-AF99-DD37FEB22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0204" y="33377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984CD2-4D64-45E8-9EA2-A244C3FE50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110324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B86BF25-3EFE-45CE-A054-D2A2F68D63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206" y="2916700"/>
            <a:ext cx="489917" cy="4899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D7CF3B-6BC3-4C56-827D-7D6294E753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795" t="22795" r="13612" b="17081"/>
          <a:stretch/>
        </p:blipFill>
        <p:spPr>
          <a:xfrm>
            <a:off x="6274301" y="3680791"/>
            <a:ext cx="3573157" cy="2981739"/>
          </a:xfrm>
          <a:prstGeom prst="rect">
            <a:avLst/>
          </a:prstGeom>
        </p:spPr>
      </p:pic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AF95F342-D73D-4DBD-B982-CB144D9FCE69}"/>
              </a:ext>
            </a:extLst>
          </p:cNvPr>
          <p:cNvSpPr/>
          <p:nvPr/>
        </p:nvSpPr>
        <p:spPr>
          <a:xfrm flipH="1">
            <a:off x="5381339" y="3561520"/>
            <a:ext cx="1429322" cy="1490869"/>
          </a:xfrm>
          <a:prstGeom prst="wedgeEllipseCallout">
            <a:avLst>
              <a:gd name="adj1" fmla="val -76463"/>
              <a:gd name="adj2" fmla="val -611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¡Gracias por tu trabajo!</a:t>
            </a:r>
          </a:p>
        </p:txBody>
      </p:sp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1A2BC7ED-82E8-42A4-8915-0EBBC81071B0}"/>
              </a:ext>
            </a:extLst>
          </p:cNvPr>
          <p:cNvSpPr/>
          <p:nvPr/>
        </p:nvSpPr>
        <p:spPr>
          <a:xfrm rot="4058553">
            <a:off x="9400874" y="3595828"/>
            <a:ext cx="1429322" cy="1325563"/>
          </a:xfrm>
          <a:prstGeom prst="wedgeEllipseCallou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7E85EC-DAE5-4A6C-86FF-C0810AFA9146}"/>
              </a:ext>
            </a:extLst>
          </p:cNvPr>
          <p:cNvSpPr txBox="1"/>
          <p:nvPr/>
        </p:nvSpPr>
        <p:spPr>
          <a:xfrm>
            <a:off x="9640942" y="3702974"/>
            <a:ext cx="1099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¡Gracias por mi sueldo!</a:t>
            </a:r>
          </a:p>
        </p:txBody>
      </p:sp>
    </p:spTree>
    <p:extLst>
      <p:ext uri="{BB962C8B-B14F-4D97-AF65-F5344CB8AC3E}">
        <p14:creationId xmlns:p14="http://schemas.microsoft.com/office/powerpoint/2010/main" val="10432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BED68-D463-4CFB-A093-DDC10D87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211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s-CL" sz="2600" dirty="0">
                <a:solidFill>
                  <a:srgbClr val="9900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Trabajo NO remunerado        </a:t>
            </a:r>
            <a:r>
              <a:rPr lang="es-CL" sz="26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es aquella persona que no recibe un sueldo o salario por su trabajo y su trabajo pasa a ser </a:t>
            </a:r>
            <a:r>
              <a:rPr lang="es-CL" sz="2600" dirty="0">
                <a:solidFill>
                  <a:srgbClr val="9900C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VOLUNTARIO. </a:t>
            </a:r>
          </a:p>
          <a:p>
            <a:pPr marL="0" lvl="0" indent="0">
              <a:buNone/>
            </a:pPr>
            <a:r>
              <a:rPr lang="es-CL" sz="2600" u="sng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Por ejemplo: </a:t>
            </a:r>
            <a:r>
              <a:rPr lang="es-CL" sz="2600" dirty="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bomberos, dueña de casa, voluntario de la cruz roja, entre otros.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031CF-B4E9-4C37-B7AA-3D33EDC3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036" y="252236"/>
            <a:ext cx="530398" cy="3535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B9394F-C657-4B7A-A76A-7FA0229C7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512" y="197882"/>
            <a:ext cx="371888" cy="408467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A14200F-D626-4669-9FA2-338D8263F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733" y="143697"/>
            <a:ext cx="516835" cy="5168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B83E15-0432-4DF7-B5D4-0A9950D0B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281" y="2655343"/>
            <a:ext cx="3604305" cy="35378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435613-930C-489F-93D1-26BAB2E15C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772" t="1289" r="12884"/>
          <a:stretch/>
        </p:blipFill>
        <p:spPr>
          <a:xfrm>
            <a:off x="8242852" y="2881096"/>
            <a:ext cx="3809841" cy="3433168"/>
          </a:xfrm>
          <a:prstGeom prst="rect">
            <a:avLst/>
          </a:prstGeom>
        </p:spPr>
      </p:pic>
      <p:pic>
        <p:nvPicPr>
          <p:cNvPr id="1028" name="Picture 4" descr="Tienes un email">
            <a:extLst>
              <a:ext uri="{FF2B5EF4-FFF2-40B4-BE49-F238E27FC236}">
                <a16:creationId xmlns:a16="http://schemas.microsoft.com/office/drawing/2014/main" id="{1B38958D-53CA-469A-80B4-D12A5081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3" y="3288180"/>
            <a:ext cx="4286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883EF-B2F8-43B1-AE28-50F90E9E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300" dirty="0">
                <a:solidFill>
                  <a:srgbClr val="00CCFF"/>
                </a:solidFill>
              </a:rPr>
              <a:t>Te</a:t>
            </a:r>
            <a:r>
              <a:rPr lang="es-CL" spc="300" dirty="0">
                <a:solidFill>
                  <a:srgbClr val="9900CC"/>
                </a:solidFill>
              </a:rPr>
              <a:t> </a:t>
            </a:r>
            <a:r>
              <a:rPr lang="es-CL" spc="300" dirty="0">
                <a:solidFill>
                  <a:schemeClr val="accent1">
                    <a:lumMod val="75000"/>
                  </a:schemeClr>
                </a:solidFill>
              </a:rPr>
              <a:t>invitamos</a:t>
            </a:r>
            <a:r>
              <a:rPr lang="es-CL" spc="300" dirty="0">
                <a:solidFill>
                  <a:srgbClr val="9900CC"/>
                </a:solidFill>
              </a:rPr>
              <a:t> </a:t>
            </a:r>
            <a:r>
              <a:rPr lang="es-CL" spc="300" dirty="0">
                <a:solidFill>
                  <a:srgbClr val="00CCFF"/>
                </a:solidFill>
              </a:rPr>
              <a:t>a</a:t>
            </a:r>
            <a:r>
              <a:rPr lang="es-CL" spc="300" dirty="0"/>
              <a:t> </a:t>
            </a:r>
            <a:r>
              <a:rPr lang="es-CL" spc="300" dirty="0">
                <a:solidFill>
                  <a:schemeClr val="accent1">
                    <a:lumMod val="75000"/>
                  </a:schemeClr>
                </a:solidFill>
              </a:rPr>
              <a:t>continua</a:t>
            </a:r>
            <a:r>
              <a:rPr lang="es-CL" spc="300" dirty="0">
                <a:solidFill>
                  <a:srgbClr val="9900CC"/>
                </a:solidFill>
              </a:rPr>
              <a:t>r</a:t>
            </a:r>
            <a:r>
              <a:rPr lang="es-CL" spc="300" dirty="0"/>
              <a:t> </a:t>
            </a:r>
            <a:r>
              <a:rPr lang="es-CL" spc="300" dirty="0">
                <a:solidFill>
                  <a:srgbClr val="00CCFF"/>
                </a:solidFill>
              </a:rPr>
              <a:t>tu</a:t>
            </a:r>
            <a:r>
              <a:rPr lang="es-CL" spc="300" dirty="0"/>
              <a:t> </a:t>
            </a:r>
            <a:r>
              <a:rPr lang="es-CL" spc="300" dirty="0">
                <a:solidFill>
                  <a:schemeClr val="accent1">
                    <a:lumMod val="75000"/>
                  </a:schemeClr>
                </a:solidFill>
              </a:rPr>
              <a:t>aprendizaje</a:t>
            </a:r>
            <a:r>
              <a:rPr lang="es-CL" spc="300" dirty="0">
                <a:solidFill>
                  <a:srgbClr val="00CCFF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1CE61-B315-42A4-9EFF-9904C8C9C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1252"/>
            <a:ext cx="10515600" cy="360604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3200" spc="600">
                <a:latin typeface="Lucida Sans Unicode" panose="020B0602030504020204" pitchFamily="34" charset="0"/>
                <a:cs typeface="Lucida Sans Unicode" panose="020B0602030504020204" pitchFamily="34" charset="0"/>
              </a:rPr>
              <a:t>En Intranet </a:t>
            </a:r>
            <a:r>
              <a:rPr lang="es-CL" sz="3200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encontrarán una nueva guía para realizar, la cual es la </a:t>
            </a:r>
            <a:r>
              <a:rPr lang="es-CL" sz="3200" spc="6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ETAPA I </a:t>
            </a:r>
            <a:r>
              <a:rPr lang="es-CL" sz="3200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 un trabajo de 4 etapas que haremos durante toda la unidad 2.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pc="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2FA282-8896-411A-B862-2A753092D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r="5705" b="67923"/>
          <a:stretch/>
        </p:blipFill>
        <p:spPr>
          <a:xfrm>
            <a:off x="0" y="1819378"/>
            <a:ext cx="4316289" cy="11131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299FA9-3B9F-4F46-9E9A-45B7CF473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388" r="5994" b="51380"/>
          <a:stretch/>
        </p:blipFill>
        <p:spPr>
          <a:xfrm>
            <a:off x="4316289" y="1819377"/>
            <a:ext cx="4165102" cy="11131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60CD10-5D9A-44D7-8EEF-DB3696A1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48503" r="-1" b="35459"/>
          <a:stretch/>
        </p:blipFill>
        <p:spPr>
          <a:xfrm>
            <a:off x="8481391" y="1806470"/>
            <a:ext cx="3710609" cy="10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30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310</Words>
  <Application>Microsoft Office PowerPoint</Application>
  <PresentationFormat>Panorámica</PresentationFormat>
  <Paragraphs>19</Paragraphs>
  <Slides>6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Sans Unicode</vt:lpstr>
      <vt:lpstr>Tema de Office</vt:lpstr>
      <vt:lpstr>Los trabajos:   Profesiones y oficios </vt:lpstr>
      <vt:lpstr>Existen muchas profesiones y oficios</vt:lpstr>
      <vt:lpstr>Presentación de PowerPoint</vt:lpstr>
      <vt:lpstr>¿Remunerado o No Remunerado?</vt:lpstr>
      <vt:lpstr>Presentación de PowerPoint</vt:lpstr>
      <vt:lpstr>Te invitamos a continuar tu aprendizaje: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 trabajos</dc:title>
  <dc:creator>Fran</dc:creator>
  <cp:lastModifiedBy>Fran</cp:lastModifiedBy>
  <cp:revision>15</cp:revision>
  <dcterms:created xsi:type="dcterms:W3CDTF">2020-05-14T13:28:43Z</dcterms:created>
  <dcterms:modified xsi:type="dcterms:W3CDTF">2020-05-14T21:31:46Z</dcterms:modified>
</cp:coreProperties>
</file>