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6" r:id="rId7"/>
  </p:sldMasterIdLst>
  <p:notesMasterIdLst>
    <p:notesMasterId r:id="rId19"/>
  </p:notesMasterIdLst>
  <p:handoutMasterIdLst>
    <p:handoutMasterId r:id="rId20"/>
  </p:handoutMasterIdLst>
  <p:sldIdLst>
    <p:sldId id="256" r:id="rId8"/>
    <p:sldId id="372" r:id="rId9"/>
    <p:sldId id="366" r:id="rId10"/>
    <p:sldId id="367" r:id="rId11"/>
    <p:sldId id="368" r:id="rId12"/>
    <p:sldId id="369" r:id="rId13"/>
    <p:sldId id="257" r:id="rId14"/>
    <p:sldId id="268" r:id="rId15"/>
    <p:sldId id="374" r:id="rId16"/>
    <p:sldId id="375" r:id="rId17"/>
    <p:sldId id="3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5164041994748"/>
          <c:y val="9.2163458734324882E-2"/>
          <c:w val="0.45839624343832019"/>
          <c:h val="0.814926655001458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702-3F42-A1B5-57F086D8874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22-A24C-AEE5-C97AC47F5F3F}"/>
              </c:ext>
            </c:extLst>
          </c:dPt>
          <c:dPt>
            <c:idx val="2"/>
            <c:bubble3D val="0"/>
            <c:spPr>
              <a:solidFill>
                <a:srgbClr val="00BA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02-3F42-A1B5-57F086D8874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02-3F42-A1B5-57F086D8874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52-AD4A-93EC-80ABC19DB59E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B52-AD4A-93EC-80ABC19DB59E}"/>
              </c:ext>
            </c:extLst>
          </c:dPt>
          <c:dPt>
            <c:idx val="6"/>
            <c:bubble3D val="0"/>
            <c:spPr>
              <a:solidFill>
                <a:srgbClr val="A5B2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438-2644-8369-38EC8E581C66}"/>
              </c:ext>
            </c:extLst>
          </c:dPt>
          <c:dPt>
            <c:idx val="7"/>
            <c:bubble3D val="0"/>
            <c:spPr>
              <a:solidFill>
                <a:srgbClr val="A5DB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38-2644-8369-38EC8E581C66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38-2644-8369-38EC8E581C66}"/>
              </c:ext>
            </c:extLst>
          </c:dPt>
          <c:dPt>
            <c:idx val="9"/>
            <c:bubble3D val="0"/>
            <c:spPr>
              <a:solidFill>
                <a:srgbClr val="BB0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438-2644-8369-38EC8E581C66}"/>
              </c:ext>
            </c:extLst>
          </c:dPt>
          <c:cat>
            <c:strRef>
              <c:f>Hoja1!$A$2:$A$11</c:f>
              <c:strCache>
                <c:ptCount val="10"/>
                <c:pt idx="0">
                  <c:v>texto 1</c:v>
                </c:pt>
                <c:pt idx="1">
                  <c:v>texto 2</c:v>
                </c:pt>
                <c:pt idx="2">
                  <c:v>texto 3</c:v>
                </c:pt>
                <c:pt idx="3">
                  <c:v>texto 4</c:v>
                </c:pt>
                <c:pt idx="4">
                  <c:v>texto 5</c:v>
                </c:pt>
                <c:pt idx="5">
                  <c:v>texto 6</c:v>
                </c:pt>
                <c:pt idx="6">
                  <c:v>texto 7</c:v>
                </c:pt>
                <c:pt idx="7">
                  <c:v>texto 8</c:v>
                </c:pt>
                <c:pt idx="8">
                  <c:v>texto 9</c:v>
                </c:pt>
                <c:pt idx="9">
                  <c:v>texto 10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2-3F42-A1B5-57F086D88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0.28697</cdr:x>
      <cdr:y>0.44074</cdr:y>
    </cdr:from>
    <cdr:to>
      <cdr:x>0.41688</cdr:x>
      <cdr:y>0.584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F443D9B-B741-2648-A03A-4070CAF7D0D3}"/>
            </a:ext>
          </a:extLst>
        </cdr:cNvPr>
        <cdr:cNvSpPr txBox="1"/>
      </cdr:nvSpPr>
      <cdr:spPr>
        <a:xfrm xmlns:a="http://schemas.openxmlformats.org/drawingml/2006/main">
          <a:off x="2624080" y="2266950"/>
          <a:ext cx="1187903" cy="736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más 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que 16</a:t>
          </a:r>
        </a:p>
      </cdr:txBody>
    </cdr:sp>
  </cdr:relSizeAnchor>
  <cdr:relSizeAnchor xmlns:cdr="http://schemas.openxmlformats.org/drawingml/2006/chartDrawing">
    <cdr:from>
      <cdr:x>0.42998</cdr:x>
      <cdr:y>0.11681</cdr:y>
    </cdr:from>
    <cdr:to>
      <cdr:x>0.47645</cdr:x>
      <cdr:y>0.32916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01B1DB2A-DE9F-6848-997B-371B6B495332}"/>
            </a:ext>
          </a:extLst>
        </cdr:cNvPr>
        <cdr:cNvSpPr txBox="1"/>
      </cdr:nvSpPr>
      <cdr:spPr>
        <a:xfrm xmlns:a="http://schemas.openxmlformats.org/drawingml/2006/main" rot="3697501">
          <a:off x="3598127" y="934468"/>
          <a:ext cx="1092222" cy="424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más que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14</a:t>
          </a:r>
        </a:p>
      </cdr:txBody>
    </cdr:sp>
  </cdr:relSizeAnchor>
  <cdr:relSizeAnchor xmlns:cdr="http://schemas.openxmlformats.org/drawingml/2006/chartDrawing">
    <cdr:from>
      <cdr:x>0.31372</cdr:x>
      <cdr:y>0.26395</cdr:y>
    </cdr:from>
    <cdr:to>
      <cdr:x>0.43316</cdr:x>
      <cdr:y>0.34656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3956B9AC-F617-F545-96A2-1532FBC63169}"/>
            </a:ext>
          </a:extLst>
        </cdr:cNvPr>
        <cdr:cNvSpPr txBox="1"/>
      </cdr:nvSpPr>
      <cdr:spPr>
        <a:xfrm xmlns:a="http://schemas.openxmlformats.org/drawingml/2006/main" rot="2413326">
          <a:off x="2868686" y="1357643"/>
          <a:ext cx="1092159" cy="42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menos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15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0.54072</cdr:x>
      <cdr:y>0.14522</cdr:y>
    </cdr:from>
    <cdr:to>
      <cdr:x>0.58719</cdr:x>
      <cdr:y>0.35756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D65F2ECA-5A3D-8A4B-875B-FEC2216E6939}"/>
            </a:ext>
          </a:extLst>
        </cdr:cNvPr>
        <cdr:cNvSpPr txBox="1"/>
      </cdr:nvSpPr>
      <cdr:spPr>
        <a:xfrm xmlns:a="http://schemas.openxmlformats.org/drawingml/2006/main" rot="6662756">
          <a:off x="4610733" y="1080539"/>
          <a:ext cx="1092171" cy="424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1 menos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18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0.5767</cdr:x>
      <cdr:y>0.31935</cdr:y>
    </cdr:from>
    <cdr:to>
      <cdr:x>0.69614</cdr:x>
      <cdr:y>0.40196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D65F2ECA-5A3D-8A4B-875B-FEC2216E6939}"/>
            </a:ext>
          </a:extLst>
        </cdr:cNvPr>
        <cdr:cNvSpPr txBox="1"/>
      </cdr:nvSpPr>
      <cdr:spPr>
        <a:xfrm xmlns:a="http://schemas.openxmlformats.org/drawingml/2006/main" rot="8431790">
          <a:off x="5273379" y="1642581"/>
          <a:ext cx="1092159" cy="42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menos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20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0.60096</cdr:x>
      <cdr:y>0.47666</cdr:y>
    </cdr:from>
    <cdr:to>
      <cdr:x>0.7204</cdr:x>
      <cdr:y>0.55926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6C2ACE4E-C710-644F-ABAF-75670B93209F}"/>
            </a:ext>
          </a:extLst>
        </cdr:cNvPr>
        <cdr:cNvSpPr txBox="1"/>
      </cdr:nvSpPr>
      <cdr:spPr>
        <a:xfrm xmlns:a="http://schemas.openxmlformats.org/drawingml/2006/main" rot="10800000">
          <a:off x="5495197" y="2451697"/>
          <a:ext cx="1092159" cy="42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más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12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0.56038</cdr:x>
      <cdr:y>0.63395</cdr:y>
    </cdr:from>
    <cdr:to>
      <cdr:x>0.67983</cdr:x>
      <cdr:y>0.71655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659648D8-0454-B243-80D7-07DA722601F4}"/>
            </a:ext>
          </a:extLst>
        </cdr:cNvPr>
        <cdr:cNvSpPr txBox="1"/>
      </cdr:nvSpPr>
      <cdr:spPr>
        <a:xfrm xmlns:a="http://schemas.openxmlformats.org/drawingml/2006/main" rot="12620560">
          <a:off x="5124138" y="3260741"/>
          <a:ext cx="1092250" cy="42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1 más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13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0.5118</cdr:x>
      <cdr:y>0.64726</cdr:y>
    </cdr:from>
    <cdr:to>
      <cdr:x>0.55827</cdr:x>
      <cdr:y>0.8596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C7CCE784-377F-BB48-9E21-DEACB66EFD8E}"/>
            </a:ext>
          </a:extLst>
        </cdr:cNvPr>
        <cdr:cNvSpPr txBox="1"/>
      </cdr:nvSpPr>
      <cdr:spPr>
        <a:xfrm xmlns:a="http://schemas.openxmlformats.org/drawingml/2006/main" rot="14604076">
          <a:off x="4346293" y="3662786"/>
          <a:ext cx="1092171" cy="424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1 menos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10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0.42311</cdr:x>
      <cdr:y>0.64619</cdr:y>
    </cdr:from>
    <cdr:to>
      <cdr:x>0.46958</cdr:x>
      <cdr:y>0.85854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CD0AF5B2-098B-1541-AC5E-F19034607B17}"/>
            </a:ext>
          </a:extLst>
        </cdr:cNvPr>
        <cdr:cNvSpPr txBox="1"/>
      </cdr:nvSpPr>
      <cdr:spPr>
        <a:xfrm xmlns:a="http://schemas.openxmlformats.org/drawingml/2006/main" rot="18044578">
          <a:off x="3535297" y="3657342"/>
          <a:ext cx="1092222" cy="424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2 menos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 que 17</a:t>
          </a:r>
          <a:endParaRPr lang="es-CL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0.31144</cdr:x>
      <cdr:y>0.60762</cdr:y>
    </cdr:from>
    <cdr:to>
      <cdr:x>0.43088</cdr:x>
      <cdr:y>0.69023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4458CD6B-37EC-8145-9BF9-13896D50C73A}"/>
            </a:ext>
          </a:extLst>
        </cdr:cNvPr>
        <cdr:cNvSpPr txBox="1"/>
      </cdr:nvSpPr>
      <cdr:spPr>
        <a:xfrm xmlns:a="http://schemas.openxmlformats.org/drawingml/2006/main" rot="19659381">
          <a:off x="2847815" y="3125296"/>
          <a:ext cx="1092160" cy="42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1 más </a:t>
          </a:r>
        </a:p>
        <a:p xmlns:a="http://schemas.openxmlformats.org/drawingml/2006/main">
          <a:r>
            <a:rPr lang="es-CL" sz="2000" dirty="0">
              <a:solidFill>
                <a:schemeClr val="bg1"/>
              </a:solidFill>
            </a:rPr>
            <a:t>que 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9CE9-18A3-4A0A-81A2-74F37770741B}" type="datetimeFigureOut">
              <a:rPr lang="es-ES" smtClean="0"/>
              <a:pPr/>
              <a:t>06/08/2020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935C-994C-425A-ADC2-2A234FEFFCAA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88E1-B7DC-44F3-AD35-EE5D6AD6420F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5E99-C675-47A3-92DC-C8C08DCBEDB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E5E99-C675-47A3-92DC-C8C08DCBED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E5E99-C675-47A3-92DC-C8C08DCBED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2DE6E-395C-4CD1-B145-EFC0D46710A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2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A01A5B-0166-4B48-9A7D-3159FA045F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D6A24A-7D00-4957-A832-6938443339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5244D4-9174-4920-8F7B-C95F7B54B5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CE6C6B-0543-4F7F-86E1-C7F41F03F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1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138202-E75E-41F5-9F76-5AF115CC74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2245372B-10D9-4848-9112-462F61B85D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2245372B-10D9-4848-9112-462F61B85D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C094C6BC-5A8F-426B-8B95-31637B42D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66075" y="1858148"/>
            <a:ext cx="1520088" cy="3990202"/>
          </a:xfrm>
          <a:prstGeom prst="roundRect">
            <a:avLst>
              <a:gd name="adj" fmla="val 104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9439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2245372B-10D9-4848-9112-462F61B85D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CAD717B-701D-4620-8DD1-D06A761E5E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5172" y="2552133"/>
            <a:ext cx="3103959" cy="2848542"/>
          </a:xfrm>
          <a:prstGeom prst="roundRect">
            <a:avLst>
              <a:gd name="adj" fmla="val 661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34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2245372B-10D9-4848-9112-462F61B85D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6" name="그림 개체 틀 8">
            <a:extLst>
              <a:ext uri="{FF2B5EF4-FFF2-40B4-BE49-F238E27FC236}">
                <a16:creationId xmlns:a16="http://schemas.microsoft.com/office/drawing/2014/main" id="{941020EB-7586-4571-83C2-0FF3179063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9206" y="2252664"/>
            <a:ext cx="3106341" cy="2162175"/>
          </a:xfrm>
          <a:prstGeom prst="roundRect">
            <a:avLst>
              <a:gd name="adj" fmla="val 631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231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04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2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F53D5-6C59-2440-810E-4AA7E1707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566503-161C-5347-B096-3B897F7BD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9A700-6429-FD4E-8964-6DADE651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A1A46-4F52-FB42-AD12-66558E86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A2D0D1-427D-3840-ABF6-4D3C9563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58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7F9DD-A8A0-8847-88C1-73DC33AE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057FB-D6F0-8048-A076-17947F0D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1230A-3846-2B4C-832E-7F3FF637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623E13-0D88-E148-8015-617355EC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05E76-F431-EB4A-88E9-488B0127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411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4D1C-0DC9-7A4A-9FBA-9E9CDBF5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7BD7BD-063C-C340-8BAC-AA49C1CD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576BE-B717-E74E-9091-A44EAEAF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49C8E-E29D-2340-BAAD-77631255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670FB-D687-7D41-9A88-3A75976E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583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4315A-9D14-F543-B09D-1332FD48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BD471-EA99-2441-ABAB-86BD84CCD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4E5C75-FC8A-1545-8475-BC2A3446D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C37712-4210-8E40-8B8E-B86998D4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90630-6C3F-FD40-9C3B-705709E5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5F99AE-C673-564B-8269-63A5D8D1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7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F075-5005-B448-B7E6-8103C49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7C389A-9ED9-5943-BA7A-4E7619796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DFFE5-B30B-CB4C-815B-B1902884B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78D979-F787-8C48-8BDF-1432C0CB3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E37DB7-AA49-2A4A-86A9-98CB71908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6525E7-480E-4943-8B73-23DD749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52BCF6-4040-6748-A5F2-FF15AFC0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C02E1A-8C22-524D-88CC-759A5526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1832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7587C-F0D1-014D-B8E6-14B4CB12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AE26E3-1F01-414F-B27D-DE94D0CC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132F9A-F870-DC4D-8DE1-5C6A559F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41576F-EC17-4043-9527-F1C041E8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B99C00-132E-ED40-AD87-4B020EF6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9BF233-CD6F-0342-BA11-80F80BA5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D10321-9FC2-AE44-A384-7FDA2825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398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5F664-A8DC-3D4E-A2B3-6961E69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6BED9-8232-954F-9B65-11EB604B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2AA43-2C8B-E04D-A073-2D0E75B65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D4377F-D4E0-D941-AC8B-C6A44A8C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776E0C-351B-6042-89FF-24D628B4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456B23-B284-5F48-AD67-120D2116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628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24BE1-AD5B-DF41-A72A-0120206F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320560-9C5B-474F-8F22-F38FA3895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DC3875-21AA-7446-920C-713ECE6D9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DBD221-5BA7-E344-92AF-15A01123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88361B-A6F6-EE4E-872A-29B9C658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98F915-B70C-E345-BC34-3EE30AFB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411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D783A-240A-4E45-87A7-E8B96412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6FAC61-7445-0946-A353-DC0588E3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A777F-8D95-4B48-8F1E-A7C5815D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32B42-8827-DA47-BC2E-E291ECA0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A55749-73FB-0846-978B-0A0874B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58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F08C3-72D4-3540-BEB9-C09780615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01A2DB-8384-6947-A324-94697661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A405C-B8EA-0442-AC89-634A887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2F80E-5CBC-6B4B-A632-94C7B73E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CD28C-5F67-8141-A713-761BF102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49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986CEE-68CC-421E-8E40-F6E4A917ACAA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-17227"/>
            <a:ext cx="9165771" cy="7054380"/>
            <a:chOff x="-29028" y="0"/>
            <a:chExt cx="12221028" cy="705438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ectángulo redondeado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350" noProof="0" dirty="0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350" noProof="0" dirty="0"/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350" noProof="0" dirty="0"/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350" noProof="0" dirty="0"/>
              </a:p>
            </p:txBody>
          </p:sp>
        </p:grpSp>
      </p:grpSp>
      <p:sp>
        <p:nvSpPr>
          <p:cNvPr id="14" name="Elipse 13"/>
          <p:cNvSpPr/>
          <p:nvPr userDrawn="1"/>
        </p:nvSpPr>
        <p:spPr>
          <a:xfrm>
            <a:off x="6719338" y="2854090"/>
            <a:ext cx="5048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7320219" y="2351627"/>
            <a:ext cx="5048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6" name="Triángulo isósceles 15"/>
          <p:cNvSpPr/>
          <p:nvPr userDrawn="1"/>
        </p:nvSpPr>
        <p:spPr>
          <a:xfrm>
            <a:off x="6310567" y="2180989"/>
            <a:ext cx="5048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7" name="Paralelogramo 16"/>
          <p:cNvSpPr/>
          <p:nvPr userDrawn="1"/>
        </p:nvSpPr>
        <p:spPr>
          <a:xfrm>
            <a:off x="5657077" y="2200692"/>
            <a:ext cx="5048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8" name="Corazón 17"/>
          <p:cNvSpPr/>
          <p:nvPr userDrawn="1"/>
        </p:nvSpPr>
        <p:spPr>
          <a:xfrm>
            <a:off x="7921099" y="2133346"/>
            <a:ext cx="5048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</p:spTree>
    <p:extLst>
      <p:ext uri="{BB962C8B-B14F-4D97-AF65-F5344CB8AC3E}">
        <p14:creationId xmlns:p14="http://schemas.microsoft.com/office/powerpoint/2010/main" val="1889360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1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9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1"/>
            <a:ext cx="9201150" cy="6887497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3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3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2632844"/>
            <a:ext cx="5048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733837"/>
            <a:ext cx="5048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741461"/>
            <a:ext cx="5048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797943"/>
            <a:ext cx="5048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2283593"/>
            <a:ext cx="5048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</p:spTree>
    <p:extLst>
      <p:ext uri="{BB962C8B-B14F-4D97-AF65-F5344CB8AC3E}">
        <p14:creationId xmlns:p14="http://schemas.microsoft.com/office/powerpoint/2010/main" val="2101418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6E76B3-2E8B-4B5F-86A9-3AFA830EB366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0183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DC67D-42FA-45B7-A3C4-7FD035165944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348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A336DD-8621-4CC6-B94A-50A9BD855691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7414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7EBBC0-15EF-43CB-A9FC-D3B95D4600C0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676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FEC098-8EAC-4D6B-B131-2F47B5C8E7C3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627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3AB6C-993B-4E16-B8D7-D2748EF80FD4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6395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4FD065-10A8-497A-92DD-27CF6FED0ACB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0609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D723C3-6965-427E-91F8-DF8841237796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2430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3614C-9093-43D8-9DB8-AFB5BE43D817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788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9CD3AC-D3E9-4B85-AF4E-86E5DD568AC5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28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B8A-6B1A-4F44-B3EE-97680874706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EF59-C91B-4492-BA31-F597A74254B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-1"/>
            <a:ext cx="9143997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0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D1349F-F306-3846-A90E-1A728369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E8636-7E8F-234B-907B-D7F6F9BA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A1750A-1BF0-2A49-B944-C82233993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6CF6-F55C-B14D-9FC9-44A1A5D0BD55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157A2-7A15-F74D-B8FC-07C9E6CCC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568A66-BD37-6143-AFAC-28F8EB33C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FE9E-8B03-F643-88FA-8674389F3C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5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A374-2C40-4DA6-B30A-D33F5D023E2A}" type="datetime1">
              <a:rPr lang="es-ES" noProof="0" smtClean="0"/>
              <a:pPr/>
              <a:t>06/08/2020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022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educaplay.com/recursos-educativos/6486487-secuencia_numerica_hasta_20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6192688" cy="1470025"/>
          </a:xfrm>
        </p:spPr>
        <p:txBody>
          <a:bodyPr>
            <a:noAutofit/>
          </a:bodyPr>
          <a:lstStyle/>
          <a:p>
            <a:r>
              <a:rPr lang="es-ES_tradnl" dirty="0">
                <a:latin typeface="Cavolini" panose="03000502040302020204" pitchFamily="66" charset="0"/>
                <a:cs typeface="Cavolini" panose="03000502040302020204" pitchFamily="66" charset="0"/>
              </a:rPr>
              <a:t>¡Bienvenidos a su clase de Matemáticas </a:t>
            </a:r>
            <a:r>
              <a:rPr lang="es-ES_tradnl" b="1" dirty="0">
                <a:latin typeface="Cavolini" panose="03000502040302020204" pitchFamily="66" charset="0"/>
                <a:cs typeface="Cavolini" panose="03000502040302020204" pitchFamily="66" charset="0"/>
              </a:rPr>
              <a:t>1°básicos</a:t>
            </a:r>
            <a:r>
              <a:rPr lang="es-ES_tradnl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5373216"/>
            <a:ext cx="5257800" cy="73512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Objetivo: Secuenciar números hasta 20.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56CD78-E38A-489D-AC5A-B41F79EE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5" y="404664"/>
            <a:ext cx="9281030" cy="62646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3EE278-7EF9-4215-B15B-F4D908311EF2}"/>
              </a:ext>
            </a:extLst>
          </p:cNvPr>
          <p:cNvSpPr txBox="1"/>
          <p:nvPr/>
        </p:nvSpPr>
        <p:spPr>
          <a:xfrm>
            <a:off x="611560" y="519734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https://es.educaplay.com/recursos-educativos/6486487-secuencia_numerica_hasta_20.html</a:t>
            </a:r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64935D-2F87-450E-8074-8F92982F7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28651"/>
            <a:ext cx="6292984" cy="26006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2ED351D-977D-42D1-B371-71D9CB1B94E0}"/>
              </a:ext>
            </a:extLst>
          </p:cNvPr>
          <p:cNvSpPr txBox="1">
            <a:spLocks/>
          </p:cNvSpPr>
          <p:nvPr/>
        </p:nvSpPr>
        <p:spPr>
          <a:xfrm>
            <a:off x="457200" y="7713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¡A jugar!</a:t>
            </a:r>
          </a:p>
        </p:txBody>
      </p:sp>
    </p:spTree>
    <p:extLst>
      <p:ext uri="{BB962C8B-B14F-4D97-AF65-F5344CB8AC3E}">
        <p14:creationId xmlns:p14="http://schemas.microsoft.com/office/powerpoint/2010/main" val="40327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89C68-1035-4A42-AD60-E70771A7C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008112"/>
          </a:xfrm>
        </p:spPr>
        <p:txBody>
          <a:bodyPr/>
          <a:lstStyle/>
          <a:p>
            <a:r>
              <a:rPr lang="es-CL" dirty="0"/>
              <a:t>Los invitamos a: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5A326D-265F-415F-AD1A-A794E3C4C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48" y="1844824"/>
            <a:ext cx="7772400" cy="295232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dirty="0"/>
              <a:t>Trabajar en su libro de matemáticas páginas 106 hasta 112.</a:t>
            </a:r>
          </a:p>
          <a:p>
            <a:pPr algn="just"/>
            <a:endParaRPr lang="es-CL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dirty="0"/>
              <a:t>Revisar su trabajo en el power point con las respuestas.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dirty="0"/>
              <a:t>Realizar ticket de salida virtual en el link de su curso.</a:t>
            </a:r>
          </a:p>
        </p:txBody>
      </p:sp>
    </p:spTree>
    <p:extLst>
      <p:ext uri="{BB962C8B-B14F-4D97-AF65-F5344CB8AC3E}">
        <p14:creationId xmlns:p14="http://schemas.microsoft.com/office/powerpoint/2010/main" val="19377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SE DE SECUENCIA NUMERICA PARA NIÑOS DE 6 AÑOS - YouTube">
            <a:extLst>
              <a:ext uri="{FF2B5EF4-FFF2-40B4-BE49-F238E27FC236}">
                <a16:creationId xmlns:a16="http://schemas.microsoft.com/office/drawing/2014/main" id="{99B1E42E-5680-473F-B4F7-AF2A18E1F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r="25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9E1F07-3FC1-4558-BC2C-B149D7166771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Es un conjunto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ordenado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números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7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3EE9-3625-4DAD-A1B1-28BC9742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15" y="296652"/>
            <a:ext cx="9281030" cy="6264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7FA37E-7672-4782-BEA7-AA1E3FB59749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Secuencias Numéricas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6B83CB-44AA-4D49-917F-3C7147C4CB7A}"/>
              </a:ext>
            </a:extLst>
          </p:cNvPr>
          <p:cNvSpPr txBox="1">
            <a:spLocks/>
          </p:cNvSpPr>
          <p:nvPr/>
        </p:nvSpPr>
        <p:spPr>
          <a:xfrm>
            <a:off x="1619672" y="2348880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11 , 12 , 13 , 14 , 15 ,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5D48A0-6D5D-40F1-BF8B-0A894738DA74}"/>
              </a:ext>
            </a:extLst>
          </p:cNvPr>
          <p:cNvSpPr txBox="1">
            <a:spLocks/>
          </p:cNvSpPr>
          <p:nvPr/>
        </p:nvSpPr>
        <p:spPr>
          <a:xfrm>
            <a:off x="464213" y="3717032"/>
            <a:ext cx="6268027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Identificamos el patrón:</a:t>
            </a:r>
            <a:endParaRPr lang="es-ES_tradnl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07470B-15E6-43E1-AB9E-1A7A6B992555}"/>
              </a:ext>
            </a:extLst>
          </p:cNvPr>
          <p:cNvSpPr txBox="1"/>
          <p:nvPr/>
        </p:nvSpPr>
        <p:spPr>
          <a:xfrm>
            <a:off x="6753711" y="36834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1 más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591C5AD-D56E-4D5D-A901-CCC6F9399AD6}"/>
              </a:ext>
            </a:extLst>
          </p:cNvPr>
          <p:cNvSpPr txBox="1">
            <a:spLocks/>
          </p:cNvSpPr>
          <p:nvPr/>
        </p:nvSpPr>
        <p:spPr>
          <a:xfrm>
            <a:off x="1619672" y="4455113"/>
            <a:ext cx="6408712" cy="13681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11 , 12 , 13 , 14 , 15 ,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625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3EE9-3625-4DAD-A1B1-28BC9742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15" y="296652"/>
            <a:ext cx="9281030" cy="6264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7FA37E-7672-4782-BEA7-AA1E3FB59749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Secuencias Numéricas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6B83CB-44AA-4D49-917F-3C7147C4CB7A}"/>
              </a:ext>
            </a:extLst>
          </p:cNvPr>
          <p:cNvSpPr txBox="1">
            <a:spLocks/>
          </p:cNvSpPr>
          <p:nvPr/>
        </p:nvSpPr>
        <p:spPr>
          <a:xfrm>
            <a:off x="1619672" y="2348880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5 , 7 , 9 , 11 , 13 ,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5D48A0-6D5D-40F1-BF8B-0A894738DA74}"/>
              </a:ext>
            </a:extLst>
          </p:cNvPr>
          <p:cNvSpPr txBox="1">
            <a:spLocks/>
          </p:cNvSpPr>
          <p:nvPr/>
        </p:nvSpPr>
        <p:spPr>
          <a:xfrm>
            <a:off x="464213" y="3717032"/>
            <a:ext cx="6268027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Identificamos el patrón:</a:t>
            </a:r>
            <a:endParaRPr lang="es-ES_tradnl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07470B-15E6-43E1-AB9E-1A7A6B992555}"/>
              </a:ext>
            </a:extLst>
          </p:cNvPr>
          <p:cNvSpPr txBox="1"/>
          <p:nvPr/>
        </p:nvSpPr>
        <p:spPr>
          <a:xfrm>
            <a:off x="6753711" y="36834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2 más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591C5AD-D56E-4D5D-A901-CCC6F9399AD6}"/>
              </a:ext>
            </a:extLst>
          </p:cNvPr>
          <p:cNvSpPr txBox="1">
            <a:spLocks/>
          </p:cNvSpPr>
          <p:nvPr/>
        </p:nvSpPr>
        <p:spPr>
          <a:xfrm>
            <a:off x="1619672" y="4455113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5 , 7 , 9 , 11 , 13 ,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118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3EE9-3625-4DAD-A1B1-28BC9742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15" y="296652"/>
            <a:ext cx="9281030" cy="6264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7FA37E-7672-4782-BEA7-AA1E3FB59749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Secuencias Numéricas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6B83CB-44AA-4D49-917F-3C7147C4CB7A}"/>
              </a:ext>
            </a:extLst>
          </p:cNvPr>
          <p:cNvSpPr txBox="1">
            <a:spLocks/>
          </p:cNvSpPr>
          <p:nvPr/>
        </p:nvSpPr>
        <p:spPr>
          <a:xfrm>
            <a:off x="1619672" y="2348880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18 , 17 , 16 , 15 , 14 ,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5D48A0-6D5D-40F1-BF8B-0A894738DA74}"/>
              </a:ext>
            </a:extLst>
          </p:cNvPr>
          <p:cNvSpPr txBox="1">
            <a:spLocks/>
          </p:cNvSpPr>
          <p:nvPr/>
        </p:nvSpPr>
        <p:spPr>
          <a:xfrm>
            <a:off x="176181" y="3717032"/>
            <a:ext cx="6268027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Identificamos el patrón:</a:t>
            </a:r>
            <a:endParaRPr lang="es-ES_tradnl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07470B-15E6-43E1-AB9E-1A7A6B992555}"/>
              </a:ext>
            </a:extLst>
          </p:cNvPr>
          <p:cNvSpPr txBox="1"/>
          <p:nvPr/>
        </p:nvSpPr>
        <p:spPr>
          <a:xfrm>
            <a:off x="6321663" y="3683452"/>
            <a:ext cx="228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1 menos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591C5AD-D56E-4D5D-A901-CCC6F9399AD6}"/>
              </a:ext>
            </a:extLst>
          </p:cNvPr>
          <p:cNvSpPr txBox="1">
            <a:spLocks/>
          </p:cNvSpPr>
          <p:nvPr/>
        </p:nvSpPr>
        <p:spPr>
          <a:xfrm>
            <a:off x="1619672" y="4455113"/>
            <a:ext cx="6408712" cy="13681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18 , 17 , 16 , 15 , 14 ,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715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3EE9-3625-4DAD-A1B1-28BC9742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15" y="296652"/>
            <a:ext cx="9281030" cy="62646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7FA37E-7672-4782-BEA7-AA1E3FB59749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Secuencias Numéricas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6B83CB-44AA-4D49-917F-3C7147C4CB7A}"/>
              </a:ext>
            </a:extLst>
          </p:cNvPr>
          <p:cNvSpPr txBox="1">
            <a:spLocks/>
          </p:cNvSpPr>
          <p:nvPr/>
        </p:nvSpPr>
        <p:spPr>
          <a:xfrm>
            <a:off x="1619672" y="2348880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15 , 13 , 11 , 9 , 7 ,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5D48A0-6D5D-40F1-BF8B-0A894738DA74}"/>
              </a:ext>
            </a:extLst>
          </p:cNvPr>
          <p:cNvSpPr txBox="1">
            <a:spLocks/>
          </p:cNvSpPr>
          <p:nvPr/>
        </p:nvSpPr>
        <p:spPr>
          <a:xfrm>
            <a:off x="176181" y="3717032"/>
            <a:ext cx="6268027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Identificamos el patrón:</a:t>
            </a:r>
            <a:endParaRPr lang="es-ES_tradnl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07470B-15E6-43E1-AB9E-1A7A6B992555}"/>
              </a:ext>
            </a:extLst>
          </p:cNvPr>
          <p:cNvSpPr txBox="1"/>
          <p:nvPr/>
        </p:nvSpPr>
        <p:spPr>
          <a:xfrm>
            <a:off x="6321663" y="3683452"/>
            <a:ext cx="228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2 menos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591C5AD-D56E-4D5D-A901-CCC6F9399AD6}"/>
              </a:ext>
            </a:extLst>
          </p:cNvPr>
          <p:cNvSpPr txBox="1">
            <a:spLocks/>
          </p:cNvSpPr>
          <p:nvPr/>
        </p:nvSpPr>
        <p:spPr>
          <a:xfrm>
            <a:off x="1619672" y="4455113"/>
            <a:ext cx="64087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600" dirty="0">
                <a:latin typeface="Cavolini" panose="03000502040302020204" pitchFamily="66" charset="0"/>
                <a:cs typeface="Cavolini" panose="03000502040302020204" pitchFamily="66" charset="0"/>
              </a:rPr>
              <a:t>15 , 13 , 11 , 9 , 7 , </a:t>
            </a:r>
            <a:r>
              <a:rPr lang="es-ES_tradnl" sz="60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404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Cavolini" panose="03000502040302020204" pitchFamily="66" charset="0"/>
                <a:cs typeface="Cavolini" panose="03000502040302020204" pitchFamily="66" charset="0"/>
              </a:rPr>
              <a:t>¡Crea tu propia secuencia numérica!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D3FE8E-45BB-4389-ACC3-F75754832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54" y="1595672"/>
            <a:ext cx="7776864" cy="4525963"/>
          </a:xfrm>
        </p:spPr>
        <p:txBody>
          <a:bodyPr/>
          <a:lstStyle/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Escribe tu secuencia numérica.</a:t>
            </a:r>
          </a:p>
          <a:p>
            <a:pPr marL="0" indent="0" algn="just">
              <a:buNone/>
            </a:pPr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Pide a un compañero que identifique el PATRÓN y el número que continúa la secuencia.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iniciar temporizador"/>
          <p:cNvGrpSpPr/>
          <p:nvPr/>
        </p:nvGrpSpPr>
        <p:grpSpPr>
          <a:xfrm>
            <a:off x="917014" y="871363"/>
            <a:ext cx="2648909" cy="822150"/>
            <a:chOff x="1043391" y="18817"/>
            <a:chExt cx="3531878" cy="1096200"/>
          </a:xfrm>
        </p:grpSpPr>
        <p:sp>
          <p:nvSpPr>
            <p:cNvPr id="121" name="Rectángulo redondeado 120"/>
            <p:cNvSpPr/>
            <p:nvPr/>
          </p:nvSpPr>
          <p:spPr>
            <a:xfrm>
              <a:off x="1055838" y="215017"/>
              <a:ext cx="3190574" cy="900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E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ángulo redondeado 121"/>
            <p:cNvSpPr/>
            <p:nvPr/>
          </p:nvSpPr>
          <p:spPr>
            <a:xfrm>
              <a:off x="1043391" y="18817"/>
              <a:ext cx="3531878" cy="900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s-ES" sz="2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INICIAR TEMPORIZADOR</a:t>
              </a:r>
            </a:p>
          </p:txBody>
        </p:sp>
      </p:grpSp>
      <p:grpSp>
        <p:nvGrpSpPr>
          <p:cNvPr id="123" name="se acabó el tiempo"/>
          <p:cNvGrpSpPr/>
          <p:nvPr/>
        </p:nvGrpSpPr>
        <p:grpSpPr>
          <a:xfrm>
            <a:off x="926349" y="1128152"/>
            <a:ext cx="2392931" cy="751802"/>
            <a:chOff x="4044308" y="112614"/>
            <a:chExt cx="3190574" cy="1002403"/>
          </a:xfrm>
        </p:grpSpPr>
        <p:sp>
          <p:nvSpPr>
            <p:cNvPr id="124" name="Rectángulo redondeado 123"/>
            <p:cNvSpPr/>
            <p:nvPr/>
          </p:nvSpPr>
          <p:spPr>
            <a:xfrm>
              <a:off x="4044308" y="215017"/>
              <a:ext cx="3190574" cy="900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E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ángulo redondeado 124"/>
            <p:cNvSpPr/>
            <p:nvPr/>
          </p:nvSpPr>
          <p:spPr>
            <a:xfrm>
              <a:off x="4044308" y="112614"/>
              <a:ext cx="3190574" cy="900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s-ES" sz="2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ACABÓ EL TIEMPO</a:t>
              </a:r>
            </a:p>
          </p:txBody>
        </p:sp>
      </p:grpSp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173979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208269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226843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225295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261490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249941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86957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277206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204935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507830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507830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528190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255537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234701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247560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240773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7" y="266610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40635" y="2499116"/>
              <a:ext cx="4744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2803025"/>
            <a:ext cx="429816" cy="429816"/>
            <a:chOff x="3186113" y="2594366"/>
            <a:chExt cx="573088" cy="573088"/>
          </a:xfrm>
        </p:grpSpPr>
        <p:sp>
          <p:nvSpPr>
            <p:cNvPr id="172" name="Forma libre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a libre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a libre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a libre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ángulo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Rectángulo 43"/>
            <p:cNvSpPr>
              <a:spLocks noChangeArrowheads="1"/>
            </p:cNvSpPr>
            <p:nvPr/>
          </p:nvSpPr>
          <p:spPr bwMode="auto">
            <a:xfrm>
              <a:off x="3357880" y="268485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319235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842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3746000"/>
            <a:ext cx="425054" cy="426244"/>
            <a:chOff x="3940175" y="3851666"/>
            <a:chExt cx="566738" cy="568325"/>
          </a:xfrm>
        </p:grpSpPr>
        <p:sp>
          <p:nvSpPr>
            <p:cNvPr id="184" name="Forma libre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Elipse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a libre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a libre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Rectángulo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Rectángulo 55"/>
            <p:cNvSpPr>
              <a:spLocks noChangeArrowheads="1"/>
            </p:cNvSpPr>
            <p:nvPr/>
          </p:nvSpPr>
          <p:spPr bwMode="auto">
            <a:xfrm>
              <a:off x="4087177" y="3938978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429606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243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4699690"/>
            <a:ext cx="433388" cy="433388"/>
            <a:chOff x="3222625" y="5123253"/>
            <a:chExt cx="577850" cy="577850"/>
          </a:xfrm>
        </p:grpSpPr>
        <p:sp>
          <p:nvSpPr>
            <p:cNvPr id="196" name="Forma libre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a libre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a libre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a libre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Rectángulo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Rectángulo 67"/>
            <p:cNvSpPr>
              <a:spLocks noChangeArrowheads="1"/>
            </p:cNvSpPr>
            <p:nvPr/>
          </p:nvSpPr>
          <p:spPr bwMode="auto">
            <a:xfrm>
              <a:off x="3371533" y="5220092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85804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4255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1" y="2803025"/>
            <a:ext cx="428625" cy="429816"/>
            <a:chOff x="1704975" y="2594366"/>
            <a:chExt cx="571500" cy="573088"/>
          </a:xfrm>
        </p:grpSpPr>
        <p:sp>
          <p:nvSpPr>
            <p:cNvPr id="202" name="Forma libre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a libre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a libre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a libre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Rectángulo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Rectángulo 95"/>
            <p:cNvSpPr>
              <a:spLocks noChangeArrowheads="1"/>
            </p:cNvSpPr>
            <p:nvPr/>
          </p:nvSpPr>
          <p:spPr bwMode="auto">
            <a:xfrm>
              <a:off x="1800860" y="2699777"/>
              <a:ext cx="4744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110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319235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229995" y="3243653"/>
              <a:ext cx="474489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3746000"/>
            <a:ext cx="425054" cy="426244"/>
            <a:chOff x="958850" y="3851666"/>
            <a:chExt cx="566738" cy="568325"/>
          </a:xfrm>
        </p:grpSpPr>
        <p:sp>
          <p:nvSpPr>
            <p:cNvPr id="210" name="Elipse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Elipse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a libre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a libre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Rectángulo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Rectángulo 99"/>
            <p:cNvSpPr>
              <a:spLocks noChangeArrowheads="1"/>
            </p:cNvSpPr>
            <p:nvPr/>
          </p:nvSpPr>
          <p:spPr bwMode="auto">
            <a:xfrm>
              <a:off x="1102678" y="394628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429249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033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4699690"/>
            <a:ext cx="434579" cy="433388"/>
            <a:chOff x="1663700" y="5123253"/>
            <a:chExt cx="579438" cy="577850"/>
          </a:xfrm>
        </p:grpSpPr>
        <p:sp>
          <p:nvSpPr>
            <p:cNvPr id="218" name="Forma libre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a libre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a libre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a libre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ángulo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ángulo 103"/>
            <p:cNvSpPr>
              <a:spLocks noChangeArrowheads="1"/>
            </p:cNvSpPr>
            <p:nvPr/>
          </p:nvSpPr>
          <p:spPr bwMode="auto">
            <a:xfrm>
              <a:off x="1829118" y="524866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70</a:t>
              </a:r>
              <a:endParaRPr lang="es-ES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88887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93530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183385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177075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251132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259823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180170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173979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88624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285303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206602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Cuadro de texto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643597" y="996644"/>
            <a:ext cx="27574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defTabSz="685800"/>
            <a:r>
              <a:rPr lang="es-E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  <p:sp>
        <p:nvSpPr>
          <p:cNvPr id="15" name="Cuadro de texto 102">
            <a:extLst>
              <a:ext uri="{FF2B5EF4-FFF2-40B4-BE49-F238E27FC236}">
                <a16:creationId xmlns:a16="http://schemas.microsoft.com/office/drawing/2014/main" id="{29662B47-4465-4D8A-8C3C-7E2889087CB5}"/>
              </a:ext>
            </a:extLst>
          </p:cNvPr>
          <p:cNvSpPr txBox="1"/>
          <p:nvPr/>
        </p:nvSpPr>
        <p:spPr>
          <a:xfrm>
            <a:off x="2208845" y="0"/>
            <a:ext cx="508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¡Crea tu secuencia!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56CD78-E38A-489D-AC5A-B41F79EEA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15" y="296652"/>
            <a:ext cx="9281030" cy="626469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F2CFFD1-A6FD-8041-9502-4265905D8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141004"/>
              </p:ext>
            </p:extLst>
          </p:nvPr>
        </p:nvGraphicFramePr>
        <p:xfrm>
          <a:off x="-15578" y="85725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1EE7244B-EF65-5348-88E2-CA341E204B19}"/>
              </a:ext>
            </a:extLst>
          </p:cNvPr>
          <p:cNvSpPr/>
          <p:nvPr/>
        </p:nvSpPr>
        <p:spPr>
          <a:xfrm>
            <a:off x="3953337" y="2832666"/>
            <a:ext cx="1187903" cy="119266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C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AD384547-00C2-1A48-AFE5-E9B0460565F5}"/>
              </a:ext>
            </a:extLst>
          </p:cNvPr>
          <p:cNvSpPr/>
          <p:nvPr/>
        </p:nvSpPr>
        <p:spPr>
          <a:xfrm rot="6089082">
            <a:off x="895848" y="1837270"/>
            <a:ext cx="1306286" cy="2058080"/>
          </a:xfrm>
          <a:custGeom>
            <a:avLst/>
            <a:gdLst>
              <a:gd name="connsiteX0" fmla="*/ 14514 w 1741714"/>
              <a:gd name="connsiteY0" fmla="*/ 1611086 h 2744106"/>
              <a:gd name="connsiteX1" fmla="*/ 1741714 w 1741714"/>
              <a:gd name="connsiteY1" fmla="*/ 1611086 h 2744106"/>
              <a:gd name="connsiteX2" fmla="*/ 1741714 w 1741714"/>
              <a:gd name="connsiteY2" fmla="*/ 2744106 h 2744106"/>
              <a:gd name="connsiteX3" fmla="*/ 14514 w 1741714"/>
              <a:gd name="connsiteY3" fmla="*/ 2744106 h 2744106"/>
              <a:gd name="connsiteX4" fmla="*/ 870857 w 1741714"/>
              <a:gd name="connsiteY4" fmla="*/ 0 h 2744106"/>
              <a:gd name="connsiteX5" fmla="*/ 1741714 w 1741714"/>
              <a:gd name="connsiteY5" fmla="*/ 1582057 h 2744106"/>
              <a:gd name="connsiteX6" fmla="*/ 0 w 1741714"/>
              <a:gd name="connsiteY6" fmla="*/ 1582057 h 274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1714" h="2744106">
                <a:moveTo>
                  <a:pt x="14514" y="1611086"/>
                </a:moveTo>
                <a:lnTo>
                  <a:pt x="1741714" y="1611086"/>
                </a:lnTo>
                <a:lnTo>
                  <a:pt x="1741714" y="2744106"/>
                </a:lnTo>
                <a:lnTo>
                  <a:pt x="14514" y="2744106"/>
                </a:lnTo>
                <a:close/>
                <a:moveTo>
                  <a:pt x="870857" y="0"/>
                </a:moveTo>
                <a:lnTo>
                  <a:pt x="1741714" y="1582057"/>
                </a:lnTo>
                <a:lnTo>
                  <a:pt x="0" y="1582057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C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Efecto Ramdom.mp3" descr="Efecto Ramdom.mp3">
            <a:hlinkClick r:id="" action="ppaction://media"/>
            <a:extLst>
              <a:ext uri="{FF2B5EF4-FFF2-40B4-BE49-F238E27FC236}">
                <a16:creationId xmlns:a16="http://schemas.microsoft.com/office/drawing/2014/main" id="{E6B89997-9320-D547-94E1-9D8C6A11A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grpSp>
        <p:nvGrpSpPr>
          <p:cNvPr id="7" name="Boton">
            <a:extLst>
              <a:ext uri="{FF2B5EF4-FFF2-40B4-BE49-F238E27FC236}">
                <a16:creationId xmlns:a16="http://schemas.microsoft.com/office/drawing/2014/main" id="{B93C7401-B69D-C244-A012-4C94AA25DA42}"/>
              </a:ext>
            </a:extLst>
          </p:cNvPr>
          <p:cNvGrpSpPr/>
          <p:nvPr/>
        </p:nvGrpSpPr>
        <p:grpSpPr>
          <a:xfrm>
            <a:off x="7064463" y="1390650"/>
            <a:ext cx="2063960" cy="1321633"/>
            <a:chOff x="9419284" y="711200"/>
            <a:chExt cx="2751946" cy="17621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CB2D74E-4A3A-C84F-9CF4-7E8B9725B4CA}"/>
                </a:ext>
              </a:extLst>
            </p:cNvPr>
            <p:cNvSpPr/>
            <p:nvPr/>
          </p:nvSpPr>
          <p:spPr>
            <a:xfrm>
              <a:off x="9913257" y="711200"/>
              <a:ext cx="1764000" cy="17621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EE7EAF2-F38F-4C4D-B00B-B906BAE0193F}"/>
                </a:ext>
              </a:extLst>
            </p:cNvPr>
            <p:cNvSpPr/>
            <p:nvPr/>
          </p:nvSpPr>
          <p:spPr>
            <a:xfrm>
              <a:off x="10141857" y="938888"/>
              <a:ext cx="1306800" cy="13068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2B525E8-8892-D049-A84B-5F7F06B04C9B}"/>
                </a:ext>
              </a:extLst>
            </p:cNvPr>
            <p:cNvSpPr/>
            <p:nvPr/>
          </p:nvSpPr>
          <p:spPr>
            <a:xfrm>
              <a:off x="9419284" y="1130623"/>
              <a:ext cx="2751946" cy="92332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/>
              <a:r>
                <a:rPr lang="es-ES" sz="21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EICHogarDulceHogar Medium" panose="02000603000000000000" pitchFamily="2" charset="0"/>
                  <a:ea typeface="EICHogarDulceHogar Medium" panose="02000603000000000000" pitchFamily="2" charset="0"/>
                </a:rPr>
                <a:t>Click</a:t>
              </a:r>
              <a:r>
                <a:rPr lang="es-ES" sz="405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505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09-2010AcademicCalendar_MonSun_TP103571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754_TF16401594.potx" id="{682A4FD8-E0D1-4192-8643-74EDF1DA658E}" vid="{430F3054-B8F9-444D-9A10-FFAC02AFB85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58f784-0ef9-4616-b22d-512a8cad1f0d">english</DirectSourceMarket>
    <ApprovalStatus xmlns="2958f784-0ef9-4616-b22d-512a8cad1f0d">InProgress</ApprovalStatus>
    <MarketSpecific xmlns="2958f784-0ef9-4616-b22d-512a8cad1f0d" xsi:nil="true"/>
    <PrimaryImageGen xmlns="2958f784-0ef9-4616-b22d-512a8cad1f0d">true</PrimaryImageGen>
    <ThumbnailAssetId xmlns="2958f784-0ef9-4616-b22d-512a8cad1f0d" xsi:nil="true"/>
    <NumericId xmlns="2958f784-0ef9-4616-b22d-512a8cad1f0d">-1</NumericId>
    <BusinessGroup xmlns="2958f784-0ef9-4616-b22d-512a8cad1f0d" xsi:nil="true"/>
    <TPFriendlyName xmlns="2958f784-0ef9-4616-b22d-512a8cad1f0d">Calendario académico de 2009-2010 (lunes a domingo, agosto a agosto)</TPFriendlyName>
    <SourceTitle xmlns="2958f784-0ef9-4616-b22d-512a8cad1f0d">2009-2010 academic calendar (Mon-Sun, Aug-Aug)</SourceTitle>
    <APEditor xmlns="2958f784-0ef9-4616-b22d-512a8cad1f0d">
      <UserInfo>
        <DisplayName>REDMOND\v-luannv</DisplayName>
        <AccountId>108</AccountId>
        <AccountType/>
      </UserInfo>
    </APEditor>
    <OpenTemplate xmlns="2958f784-0ef9-4616-b22d-512a8cad1f0d">true</OpenTemplate>
    <UALocComments xmlns="2958f784-0ef9-4616-b22d-512a8cad1f0d" xsi:nil="true"/>
    <ParentAssetId xmlns="2958f784-0ef9-4616-b22d-512a8cad1f0d" xsi:nil="true"/>
    <PublishStatusLookup xmlns="2958f784-0ef9-4616-b22d-512a8cad1f0d">
      <Value>119063</Value>
      <Value>635311</Value>
    </PublishStatusLookup>
    <IntlLangReviewDate xmlns="2958f784-0ef9-4616-b22d-512a8cad1f0d" xsi:nil="true"/>
    <LastPublishResultLookup xmlns="2958f784-0ef9-4616-b22d-512a8cad1f0d" xsi:nil="true"/>
    <MachineTranslated xmlns="2958f784-0ef9-4616-b22d-512a8cad1f0d">false</MachineTranslated>
    <OriginalSourceMarket xmlns="2958f784-0ef9-4616-b22d-512a8cad1f0d">english</OriginalSourceMarket>
    <APDescription xmlns="2958f784-0ef9-4616-b22d-512a8cad1f0d" xsi:nil="true"/>
    <ClipArtFilename xmlns="2958f784-0ef9-4616-b22d-512a8cad1f0d" xsi:nil="true"/>
    <ContentItem xmlns="2958f784-0ef9-4616-b22d-512a8cad1f0d" xsi:nil="true"/>
    <TPInstallLocation xmlns="2958f784-0ef9-4616-b22d-512a8cad1f0d">{My Templates}</TPInstallLocation>
    <APAuthor xmlns="2958f784-0ef9-4616-b22d-512a8cad1f0d">
      <UserInfo>
        <DisplayName>REDMOND\cynvey</DisplayName>
        <AccountId>250</AccountId>
        <AccountType/>
      </UserInfo>
    </APAuthor>
    <TPAppVersion xmlns="2958f784-0ef9-4616-b22d-512a8cad1f0d">12</TPAppVersion>
    <TPCommandLine xmlns="2958f784-0ef9-4616-b22d-512a8cad1f0d">{PP} /n {FilePath}</TPCommandLine>
    <PublishTargets xmlns="2958f784-0ef9-4616-b22d-512a8cad1f0d">OfficeOnline</PublishTargets>
    <TimesCloned xmlns="2958f784-0ef9-4616-b22d-512a8cad1f0d" xsi:nil="true"/>
    <EditorialStatus xmlns="2958f784-0ef9-4616-b22d-512a8cad1f0d" xsi:nil="true"/>
    <LastModifiedDateTime xmlns="2958f784-0ef9-4616-b22d-512a8cad1f0d" xsi:nil="true"/>
    <TPLaunchHelpLinkType xmlns="2958f784-0ef9-4616-b22d-512a8cad1f0d">Template</TPLaunchHelpLinkType>
    <AssetStart xmlns="2958f784-0ef9-4616-b22d-512a8cad1f0d">2009-07-22T09:52:54+00:00</AssetStart>
    <LastHandOff xmlns="2958f784-0ef9-4616-b22d-512a8cad1f0d" xsi:nil="true"/>
    <Provider xmlns="2958f784-0ef9-4616-b22d-512a8cad1f0d">EY006220130</Provider>
    <AcquiredFrom xmlns="2958f784-0ef9-4616-b22d-512a8cad1f0d" xsi:nil="true"/>
    <TPClientViewer xmlns="2958f784-0ef9-4616-b22d-512a8cad1f0d">Microsoft Office PowerPoint</TPClientViewer>
    <UACurrentWords xmlns="2958f784-0ef9-4616-b22d-512a8cad1f0d">0</UACurrentWords>
    <UALocRecommendation xmlns="2958f784-0ef9-4616-b22d-512a8cad1f0d">Localize</UALocRecommendation>
    <ArtSampleDocs xmlns="2958f784-0ef9-4616-b22d-512a8cad1f0d" xsi:nil="true"/>
    <IsDeleted xmlns="2958f784-0ef9-4616-b22d-512a8cad1f0d">false</IsDeleted>
    <TemplateStatus xmlns="2958f784-0ef9-4616-b22d-512a8cad1f0d" xsi:nil="true"/>
    <UANotes xmlns="2958f784-0ef9-4616-b22d-512a8cad1f0d">Webdunia</UANotes>
    <ShowIn xmlns="2958f784-0ef9-4616-b22d-512a8cad1f0d" xsi:nil="true"/>
    <CSXHash xmlns="2958f784-0ef9-4616-b22d-512a8cad1f0d" xsi:nil="true"/>
    <VoteCount xmlns="2958f784-0ef9-4616-b22d-512a8cad1f0d" xsi:nil="true"/>
    <CSXSubmissionMarket xmlns="2958f784-0ef9-4616-b22d-512a8cad1f0d" xsi:nil="true"/>
    <AssetExpire xmlns="2958f784-0ef9-4616-b22d-512a8cad1f0d">2100-01-01T00:00:00+00:00</AssetExpire>
    <DSATActionTaken xmlns="2958f784-0ef9-4616-b22d-512a8cad1f0d" xsi:nil="true"/>
    <SubmitterId xmlns="2958f784-0ef9-4616-b22d-512a8cad1f0d" xsi:nil="true"/>
    <TPExecutable xmlns="2958f784-0ef9-4616-b22d-512a8cad1f0d" xsi:nil="true"/>
    <AssetType xmlns="2958f784-0ef9-4616-b22d-512a8cad1f0d">TP</AssetType>
    <CSXUpdate xmlns="2958f784-0ef9-4616-b22d-512a8cad1f0d">false</CSXUpdate>
    <CSXSubmissionDate xmlns="2958f784-0ef9-4616-b22d-512a8cad1f0d" xsi:nil="true"/>
    <ApprovalLog xmlns="2958f784-0ef9-4616-b22d-512a8cad1f0d" xsi:nil="true"/>
    <BugNumber xmlns="2958f784-0ef9-4616-b22d-512a8cad1f0d" xsi:nil="true"/>
    <Milestone xmlns="2958f784-0ef9-4616-b22d-512a8cad1f0d" xsi:nil="true"/>
    <OriginAsset xmlns="2958f784-0ef9-4616-b22d-512a8cad1f0d" xsi:nil="true"/>
    <TPComponent xmlns="2958f784-0ef9-4616-b22d-512a8cad1f0d">PPTFiles</TPComponent>
    <Description0 xmlns="fb5acd76-e9f3-4601-9d69-91f53ab96ae6" xsi:nil="true"/>
    <Component xmlns="fb5acd76-e9f3-4601-9d69-91f53ab96ae6" xsi:nil="true"/>
    <AssetId xmlns="2958f784-0ef9-4616-b22d-512a8cad1f0d">TP010357129</AssetId>
    <IntlLocPriority xmlns="2958f784-0ef9-4616-b22d-512a8cad1f0d" xsi:nil="true"/>
    <TPApplication xmlns="2958f784-0ef9-4616-b22d-512a8cad1f0d">PowerPoint</TPApplication>
    <TPLaunchHelpLink xmlns="2958f784-0ef9-4616-b22d-512a8cad1f0d" xsi:nil="true"/>
    <HandoffToMSDN xmlns="2958f784-0ef9-4616-b22d-512a8cad1f0d" xsi:nil="true"/>
    <CrawlForDependencies xmlns="2958f784-0ef9-4616-b22d-512a8cad1f0d">false</CrawlForDependencies>
    <PlannedPubDate xmlns="2958f784-0ef9-4616-b22d-512a8cad1f0d" xsi:nil="true"/>
    <IntlLangReviewer xmlns="2958f784-0ef9-4616-b22d-512a8cad1f0d" xsi:nil="true"/>
    <TrustLevel xmlns="2958f784-0ef9-4616-b22d-512a8cad1f0d">1 Microsoft Managed Content</TrustLevel>
    <IsSearchable xmlns="2958f784-0ef9-4616-b22d-512a8cad1f0d">false</IsSearchable>
    <TPNamespace xmlns="2958f784-0ef9-4616-b22d-512a8cad1f0d">POWERPNT</TPNamespace>
    <Markets xmlns="2958f784-0ef9-4616-b22d-512a8cad1f0d"/>
    <UAProjectedTotalWords xmlns="2958f784-0ef9-4616-b22d-512a8cad1f0d" xsi:nil="true"/>
    <IntlLangReview xmlns="2958f784-0ef9-4616-b22d-512a8cad1f0d" xsi:nil="true"/>
    <OutputCachingOn xmlns="2958f784-0ef9-4616-b22d-512a8cad1f0d">false</OutputCachingOn>
    <AverageRating xmlns="2958f784-0ef9-4616-b22d-512a8cad1f0d" xsi:nil="true"/>
    <Downloads xmlns="2958f784-0ef9-4616-b22d-512a8cad1f0d">0</Downloads>
    <OOCacheId xmlns="2958f784-0ef9-4616-b22d-512a8cad1f0d" xsi:nil="true"/>
    <Providers xmlns="2958f784-0ef9-4616-b22d-512a8cad1f0d" xsi:nil="true"/>
    <LegacyData xmlns="2958f784-0ef9-4616-b22d-512a8cad1f0d" xsi:nil="true"/>
    <TemplateTemplateType xmlns="2958f784-0ef9-4616-b22d-512a8cad1f0d">PowerPoint 12 Default</TemplateTemplateType>
    <EditorialTags xmlns="2958f784-0ef9-4616-b22d-512a8cad1f0d" xsi:nil="true"/>
    <PolicheckWords xmlns="2958f784-0ef9-4616-b22d-512a8cad1f0d" xsi:nil="true"/>
    <FriendlyTitle xmlns="2958f784-0ef9-4616-b22d-512a8cad1f0d" xsi:nil="true"/>
    <Manager xmlns="2958f784-0ef9-4616-b22d-512a8cad1f0d" xsi:nil="true"/>
    <InternalTagsTaxHTField0 xmlns="2958f784-0ef9-4616-b22d-512a8cad1f0d">
      <Terms xmlns="http://schemas.microsoft.com/office/infopath/2007/PartnerControls"/>
    </InternalTagsTaxHTField0>
    <LocComments xmlns="2958f784-0ef9-4616-b22d-512a8cad1f0d" xsi:nil="true"/>
    <LocProcessedForMarket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BlockPublish xmlns="2958f784-0ef9-4616-b22d-512a8cad1f0d" xsi:nil="true"/>
    <LocLastLocAttemptVersionTypeLookup xmlns="2958f784-0ef9-4616-b22d-512a8cad1f0d" xsi:nil="true"/>
    <LocManualTestRequired xmlns="2958f784-0ef9-4616-b22d-512a8cad1f0d" xsi:nil="true"/>
    <RecommendationsModifier xmlns="2958f784-0ef9-4616-b22d-512a8cad1f0d" xsi:nil="true"/>
    <CampaignTagsTaxHTField0 xmlns="2958f784-0ef9-4616-b22d-512a8cad1f0d">
      <Terms xmlns="http://schemas.microsoft.com/office/infopath/2007/PartnerControls"/>
    </CampaignTagsTaxHTField0>
    <LocOverallHandbackStatusLookup xmlns="2958f784-0ef9-4616-b22d-512a8cad1f0d" xsi:nil="true"/>
    <LocProcessedForHandoffs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RecommendedHandoff xmlns="2958f784-0ef9-4616-b22d-512a8cad1f0d" xsi:nil="true"/>
    <ScenarioTagsTaxHTField0 xmlns="2958f784-0ef9-4616-b22d-512a8cad1f0d">
      <Terms xmlns="http://schemas.microsoft.com/office/infopath/2007/PartnerControls"/>
    </ScenarioTagsTaxHTField0>
    <LocLastLocAttemptVersionLookup xmlns="2958f784-0ef9-4616-b22d-512a8cad1f0d">119032</LocLastLocAttemptVersionLookup>
    <OriginalRelease xmlns="2958f784-0ef9-4616-b22d-512a8cad1f0d">14</OriginalRelease>
    <LocMarketGroupTiers2 xmlns="2958f784-0ef9-4616-b22d-512a8cad1f0d" xsi:nil="true"/>
  </documentManagement>
</p:properties>
</file>

<file path=customXml/itemProps1.xml><?xml version="1.0" encoding="utf-8"?>
<ds:datastoreItem xmlns:ds="http://schemas.openxmlformats.org/officeDocument/2006/customXml" ds:itemID="{5CDFA70C-E414-4F8A-A887-055CC0155C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8DFE9-5DDE-4C72-94E2-81AF6BE89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18C418-7D41-476D-8993-8DF1AB13304C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315</Words>
  <Application>Microsoft Office PowerPoint</Application>
  <PresentationFormat>Presentación en pantalla (4:3)</PresentationFormat>
  <Paragraphs>76</Paragraphs>
  <Slides>11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Comic Sans MS</vt:lpstr>
      <vt:lpstr>EICHogarDulceHogar Medium</vt:lpstr>
      <vt:lpstr>Raleway</vt:lpstr>
      <vt:lpstr>Wingdings</vt:lpstr>
      <vt:lpstr>2009-2010AcademicCalendar_MonSun_TP10357129</vt:lpstr>
      <vt:lpstr>PPTMON theme</vt:lpstr>
      <vt:lpstr>Tema de Office</vt:lpstr>
      <vt:lpstr>1_Tema de Office</vt:lpstr>
      <vt:lpstr>¡Bienvenidos a su clase de Matemáticas 1°básicos!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¡Crea tu propia secuencia numérica!</vt:lpstr>
      <vt:lpstr>Presentación de PowerPoint</vt:lpstr>
      <vt:lpstr>Presentación de PowerPoint</vt:lpstr>
      <vt:lpstr>Presentación de PowerPoint</vt:lpstr>
      <vt:lpstr>Los invitamos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su clase de Matemáticas 1°básicos!</dc:title>
  <dc:creator>cristian herrera</dc:creator>
  <cp:lastModifiedBy>cristian herrera</cp:lastModifiedBy>
  <cp:revision>7</cp:revision>
  <dcterms:created xsi:type="dcterms:W3CDTF">2020-08-03T03:17:51Z</dcterms:created>
  <dcterms:modified xsi:type="dcterms:W3CDTF">2020-08-06T15:20:55Z</dcterms:modified>
</cp:coreProperties>
</file>