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07" r:id="rId3"/>
    <p:sldId id="267" r:id="rId4"/>
    <p:sldId id="274" r:id="rId5"/>
    <p:sldId id="304" r:id="rId6"/>
    <p:sldId id="319" r:id="rId7"/>
    <p:sldId id="320" r:id="rId8"/>
    <p:sldId id="316" r:id="rId9"/>
    <p:sldId id="313" r:id="rId10"/>
    <p:sldId id="322" r:id="rId11"/>
    <p:sldId id="314" r:id="rId12"/>
    <p:sldId id="317" r:id="rId13"/>
    <p:sldId id="306" r:id="rId14"/>
    <p:sldId id="276" r:id="rId15"/>
    <p:sldId id="260" r:id="rId16"/>
  </p:sldIdLst>
  <p:sldSz cx="8986838" cy="59578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qZaOD2whGS+Vb2plcqMhv7xqb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88" y="-112"/>
      </p:cViewPr>
      <p:guideLst>
        <p:guide orient="horz" pos="1876"/>
        <p:guide pos="28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3" Type="http://schemas.openxmlformats.org/officeDocument/2006/relationships/tableStyles" Target="tableStyles.xml"/><Relationship Id="rId29" Type="http://customschemas.google.com/relationships/presentationmetadata" Target="metadata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37267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527cc0fef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8527cc0fe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674013" y="975053"/>
            <a:ext cx="7638812" cy="207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13"/>
              <a:buFont typeface="Calibri"/>
              <a:buNone/>
              <a:defRPr sz="521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123355" y="3129271"/>
            <a:ext cx="6740129" cy="143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2085"/>
              <a:buNone/>
              <a:defRPr sz="2085"/>
            </a:lvl1pPr>
            <a:lvl2pPr lvl="1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None/>
              <a:defRPr sz="1737"/>
            </a:lvl2pPr>
            <a:lvl3pPr lvl="2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None/>
              <a:defRPr sz="1564"/>
            </a:lvl3pPr>
            <a:lvl4pPr lvl="3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4pPr>
            <a:lvl5pPr lvl="4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5pPr>
            <a:lvl6pPr lvl="5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6pPr>
            <a:lvl7pPr lvl="6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7pPr>
            <a:lvl8pPr lvl="7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8pPr>
            <a:lvl9pPr lvl="8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617845" y="317204"/>
            <a:ext cx="7751148" cy="115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2603307" y="-399449"/>
            <a:ext cx="3780225" cy="775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4875582" y="1872826"/>
            <a:ext cx="5049035" cy="193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943841" y="-8793"/>
            <a:ext cx="5049035" cy="570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617845" y="317204"/>
            <a:ext cx="7751148" cy="115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617845" y="1586012"/>
            <a:ext cx="7751148" cy="378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613165" y="1485337"/>
            <a:ext cx="7751148" cy="247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13"/>
              <a:buFont typeface="Calibri"/>
              <a:buNone/>
              <a:defRPr sz="521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613165" y="3987097"/>
            <a:ext cx="7751148" cy="130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2085"/>
              <a:buNone/>
              <a:defRPr sz="2085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738"/>
              <a:buNone/>
              <a:defRPr sz="173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564"/>
              <a:buNone/>
              <a:defRPr sz="156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390"/>
              <a:buNone/>
              <a:defRPr sz="139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390"/>
              <a:buNone/>
              <a:defRPr sz="139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390"/>
              <a:buNone/>
              <a:defRPr sz="139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390"/>
              <a:buNone/>
              <a:defRPr sz="139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390"/>
              <a:buNone/>
              <a:defRPr sz="139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390"/>
              <a:buNone/>
              <a:defRPr sz="139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617845" y="317204"/>
            <a:ext cx="7751148" cy="115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617845" y="1586012"/>
            <a:ext cx="3819406" cy="378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549587" y="1586012"/>
            <a:ext cx="3819406" cy="378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619016" y="317204"/>
            <a:ext cx="7751148" cy="115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19017" y="1460510"/>
            <a:ext cx="3801853" cy="71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2085"/>
              <a:buNone/>
              <a:defRPr sz="2085" b="1"/>
            </a:lvl1pPr>
            <a:lvl2pPr marL="914400" lvl="1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None/>
              <a:defRPr sz="1737" b="1"/>
            </a:lvl2pPr>
            <a:lvl3pPr marL="1371600" lvl="2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None/>
              <a:defRPr sz="1564" b="1"/>
            </a:lvl3pPr>
            <a:lvl4pPr marL="1828800" lvl="3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4pPr>
            <a:lvl5pPr marL="2286000" lvl="4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5pPr>
            <a:lvl6pPr marL="2743200" lvl="5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6pPr>
            <a:lvl7pPr marL="3200400" lvl="6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7pPr>
            <a:lvl8pPr marL="3657600" lvl="7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8pPr>
            <a:lvl9pPr marL="4114800" lvl="8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619017" y="2176284"/>
            <a:ext cx="3801853" cy="32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4549587" y="1460510"/>
            <a:ext cx="3820577" cy="71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2085"/>
              <a:buNone/>
              <a:defRPr sz="2085" b="1"/>
            </a:lvl1pPr>
            <a:lvl2pPr marL="914400" lvl="1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None/>
              <a:defRPr sz="1737" b="1"/>
            </a:lvl2pPr>
            <a:lvl3pPr marL="1371600" lvl="2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None/>
              <a:defRPr sz="1564" b="1"/>
            </a:lvl3pPr>
            <a:lvl4pPr marL="1828800" lvl="3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4pPr>
            <a:lvl5pPr marL="2286000" lvl="4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5pPr>
            <a:lvl6pPr marL="2743200" lvl="5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6pPr>
            <a:lvl7pPr marL="3200400" lvl="6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7pPr>
            <a:lvl8pPr marL="3657600" lvl="7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8pPr>
            <a:lvl9pPr marL="4114800" lvl="8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4549587" y="2176284"/>
            <a:ext cx="3820577" cy="32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617845" y="317204"/>
            <a:ext cx="7751148" cy="115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19016" y="397192"/>
            <a:ext cx="2898489" cy="139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80"/>
              <a:buFont typeface="Calibri"/>
              <a:buNone/>
              <a:defRPr sz="27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3820577" y="857827"/>
            <a:ext cx="4549587" cy="423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513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2780"/>
              <a:buChar char="•"/>
              <a:defRPr sz="2780"/>
            </a:lvl1pPr>
            <a:lvl2pPr marL="914400" lvl="1" indent="-383095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433"/>
              <a:buChar char="•"/>
              <a:defRPr sz="2433"/>
            </a:lvl2pPr>
            <a:lvl3pPr marL="1371600" lvl="2" indent="-360997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85"/>
              <a:buChar char="•"/>
              <a:defRPr sz="2085"/>
            </a:lvl3pPr>
            <a:lvl4pPr marL="1828800" lvl="3" indent="-338963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1737"/>
            </a:lvl4pPr>
            <a:lvl5pPr marL="2286000" lvl="4" indent="-338963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1737"/>
            </a:lvl5pPr>
            <a:lvl6pPr marL="2743200" lvl="5" indent="-338963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1737"/>
            </a:lvl6pPr>
            <a:lvl7pPr marL="3200400" lvl="6" indent="-338963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1737"/>
            </a:lvl7pPr>
            <a:lvl8pPr marL="3657600" lvl="7" indent="-338963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1737"/>
            </a:lvl8pPr>
            <a:lvl9pPr marL="4114800" lvl="8" indent="-338963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1737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619016" y="1787367"/>
            <a:ext cx="2898489" cy="331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1pPr>
            <a:lvl2pPr marL="914400" lvl="1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216"/>
              <a:buNone/>
              <a:defRPr sz="1216"/>
            </a:lvl2pPr>
            <a:lvl3pPr marL="1371600" lvl="2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043"/>
              <a:buNone/>
              <a:defRPr sz="1043"/>
            </a:lvl3pPr>
            <a:lvl4pPr marL="1828800" lvl="3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4pPr>
            <a:lvl5pPr marL="2286000" lvl="4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5pPr>
            <a:lvl6pPr marL="2743200" lvl="5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6pPr>
            <a:lvl7pPr marL="3200400" lvl="6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7pPr>
            <a:lvl8pPr marL="3657600" lvl="7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8pPr>
            <a:lvl9pPr marL="4114800" lvl="8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619016" y="397192"/>
            <a:ext cx="2898489" cy="139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80"/>
              <a:buFont typeface="Calibri"/>
              <a:buNone/>
              <a:defRPr sz="27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3820577" y="857827"/>
            <a:ext cx="4549587" cy="423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2780"/>
              <a:buFont typeface="Arial"/>
              <a:buNone/>
              <a:defRPr sz="27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433"/>
              <a:buFont typeface="Arial"/>
              <a:buNone/>
              <a:defRPr sz="2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85"/>
              <a:buFont typeface="Arial"/>
              <a:buNone/>
              <a:defRPr sz="20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Font typeface="Arial"/>
              <a:buNone/>
              <a:defRPr sz="17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Font typeface="Arial"/>
              <a:buNone/>
              <a:defRPr sz="17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Font typeface="Arial"/>
              <a:buNone/>
              <a:defRPr sz="17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Font typeface="Arial"/>
              <a:buNone/>
              <a:defRPr sz="17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Font typeface="Arial"/>
              <a:buNone/>
              <a:defRPr sz="17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Font typeface="Arial"/>
              <a:buNone/>
              <a:defRPr sz="17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619016" y="1787367"/>
            <a:ext cx="2898489" cy="331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1pPr>
            <a:lvl2pPr marL="914400" lvl="1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216"/>
              <a:buNone/>
              <a:defRPr sz="1216"/>
            </a:lvl2pPr>
            <a:lvl3pPr marL="1371600" lvl="2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043"/>
              <a:buNone/>
              <a:defRPr sz="1043"/>
            </a:lvl3pPr>
            <a:lvl4pPr marL="1828800" lvl="3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4pPr>
            <a:lvl5pPr marL="2286000" lvl="4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5pPr>
            <a:lvl6pPr marL="2743200" lvl="5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6pPr>
            <a:lvl7pPr marL="3200400" lvl="6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7pPr>
            <a:lvl8pPr marL="3657600" lvl="7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8pPr>
            <a:lvl9pPr marL="4114800" lvl="8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617845" y="317204"/>
            <a:ext cx="7751148" cy="115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23"/>
              <a:buFont typeface="Calibri"/>
              <a:buNone/>
              <a:defRPr sz="38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617845" y="1586012"/>
            <a:ext cx="7751148" cy="378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3095" algn="l" rtl="0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2433"/>
              <a:buFont typeface="Arial"/>
              <a:buChar char="•"/>
              <a:defRPr sz="2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0997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85"/>
              <a:buFont typeface="Arial"/>
              <a:buChar char="•"/>
              <a:defRPr sz="20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8963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7914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Font typeface="Arial"/>
              <a:buChar char="•"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7914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Font typeface="Arial"/>
              <a:buChar char="•"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7914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Font typeface="Arial"/>
              <a:buChar char="•"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7914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Font typeface="Arial"/>
              <a:buChar char="•"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7914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Font typeface="Arial"/>
              <a:buChar char="•"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7914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Font typeface="Arial"/>
              <a:buChar char="•"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25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26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hyperlink" Target="mailto:giovanna.cima@ssccmanquehue.cl" TargetMode="External"/><Relationship Id="rId6" Type="http://schemas.openxmlformats.org/officeDocument/2006/relationships/hyperlink" Target="mailto:cesar.ferrada@ssccmanquehue.cl" TargetMode="External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hyperlink" Target="https://www.youtube.com/watch?v=dDHJW4r3el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hyperlink" Target="https://www.youtube.com/watch?v=WeRY_YN35zI" TargetMode="External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986838" cy="600903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9" name="Google Shape;89;p1"/>
          <p:cNvSpPr txBox="1"/>
          <p:nvPr/>
        </p:nvSpPr>
        <p:spPr>
          <a:xfrm>
            <a:off x="4690872" y="2667487"/>
            <a:ext cx="25328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1" dirty="0">
                <a:solidFill>
                  <a:schemeClr val="dk1"/>
                </a:solidFill>
              </a:rPr>
              <a:t>1st grade</a:t>
            </a:r>
            <a:endParaRPr sz="2000" b="1" i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1" dirty="0">
                <a:solidFill>
                  <a:schemeClr val="dk1"/>
                </a:solidFill>
              </a:rPr>
              <a:t>English class</a:t>
            </a:r>
            <a:endParaRPr b="1"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4690872" y="3519204"/>
            <a:ext cx="253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1" dirty="0" smtClean="0">
                <a:solidFill>
                  <a:schemeClr val="dk1"/>
                </a:solidFill>
              </a:rPr>
              <a:t>MAY </a:t>
            </a:r>
            <a:r>
              <a:rPr lang="es-CL" sz="2000" b="1" i="1" dirty="0">
                <a:solidFill>
                  <a:schemeClr val="dk1"/>
                </a:solidFill>
              </a:rPr>
              <a:t>2020</a:t>
            </a:r>
            <a:endParaRPr b="1" dirty="0"/>
          </a:p>
        </p:txBody>
      </p:sp>
      <p:cxnSp>
        <p:nvCxnSpPr>
          <p:cNvPr id="91" name="Google Shape;91;p1"/>
          <p:cNvCxnSpPr/>
          <p:nvPr/>
        </p:nvCxnSpPr>
        <p:spPr>
          <a:xfrm>
            <a:off x="4782312" y="3447288"/>
            <a:ext cx="244144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" name="Google Shape;92;p1"/>
          <p:cNvCxnSpPr/>
          <p:nvPr/>
        </p:nvCxnSpPr>
        <p:spPr>
          <a:xfrm>
            <a:off x="4493419" y="2233627"/>
            <a:ext cx="0" cy="168568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CuadroTexto 1"/>
          <p:cNvSpPr txBox="1"/>
          <p:nvPr/>
        </p:nvSpPr>
        <p:spPr>
          <a:xfrm>
            <a:off x="1055230" y="1268295"/>
            <a:ext cx="76471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rPr>
              <a:t>LISTENING COMPREHENSION</a:t>
            </a:r>
            <a:endParaRPr lang="es-ES" sz="3200" b="1" u="sng" dirty="0">
              <a:solidFill>
                <a:schemeClr val="accent1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30980" y="320836"/>
            <a:ext cx="39513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00" b="1" dirty="0" smtClean="0"/>
              <a:t>DO NOT PRINT THIS PPT</a:t>
            </a:r>
            <a:endParaRPr lang="es-ES" sz="1900" b="1" dirty="0"/>
          </a:p>
        </p:txBody>
      </p:sp>
      <p:pic>
        <p:nvPicPr>
          <p:cNvPr id="5" name="Imagen 4" descr="Captura de pantalla 2020-04-01 a las 0.02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48" y="0"/>
            <a:ext cx="872675" cy="923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8527cc0fef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5730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8527cc0fef_0_6"/>
          <p:cNvSpPr txBox="1"/>
          <p:nvPr/>
        </p:nvSpPr>
        <p:spPr>
          <a:xfrm>
            <a:off x="1960350" y="561700"/>
            <a:ext cx="58920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700">
                <a:latin typeface="Arial Black"/>
                <a:ea typeface="Arial Black"/>
                <a:cs typeface="Arial Black"/>
                <a:sym typeface="Arial Black"/>
              </a:rPr>
              <a:t>POST-LISTENING</a:t>
            </a:r>
            <a:endParaRPr sz="27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5" name="Google Shape;115;g8527cc0fef_0_6"/>
          <p:cNvSpPr txBox="1"/>
          <p:nvPr/>
        </p:nvSpPr>
        <p:spPr>
          <a:xfrm>
            <a:off x="814975" y="1486588"/>
            <a:ext cx="5561700" cy="29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8527cc0fef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025" y="2773438"/>
            <a:ext cx="1764240" cy="118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8527cc0fef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3950" y="2773438"/>
            <a:ext cx="1869068" cy="118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8527cc0fef_0_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0350" y="1475788"/>
            <a:ext cx="1815500" cy="118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8527cc0fef_0_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62500" y="984414"/>
            <a:ext cx="3244475" cy="268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8527cc0fef_0_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02466" y="3955225"/>
            <a:ext cx="3244495" cy="200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8527cc0fef_0_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6850" y="4623695"/>
            <a:ext cx="922043" cy="37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8527cc0fef_0_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900" y="4628507"/>
            <a:ext cx="1184625" cy="3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8527cc0fef_0_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03513" y="4623688"/>
            <a:ext cx="1184630" cy="372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00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57300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rack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0270" y="101364"/>
            <a:ext cx="812800" cy="812800"/>
          </a:xfrm>
          <a:prstGeom prst="rect">
            <a:avLst/>
          </a:prstGeom>
        </p:spPr>
      </p:pic>
      <p:pic>
        <p:nvPicPr>
          <p:cNvPr id="3" name="Imagen 2" descr="Captura de pantalla 2020-05-12 a las 12.35.5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88" y="0"/>
            <a:ext cx="5890953" cy="595788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467541" y="1392405"/>
            <a:ext cx="172659" cy="321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85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57300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rack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0270" y="101364"/>
            <a:ext cx="812800" cy="812800"/>
          </a:xfrm>
          <a:prstGeom prst="rect">
            <a:avLst/>
          </a:prstGeom>
        </p:spPr>
      </p:pic>
      <p:pic>
        <p:nvPicPr>
          <p:cNvPr id="3" name="Imagen 2" descr="Captura de pantalla 2020-05-04 a las 14.42.3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369993"/>
            <a:ext cx="5791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0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49857"/>
            <a:ext cx="8986838" cy="9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5730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693301" y="2346112"/>
            <a:ext cx="4860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1257300" y="4788247"/>
            <a:ext cx="6598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Any question don´t hesitate to contact us: </a:t>
            </a:r>
            <a:r>
              <a:rPr lang="es-ES" b="1" i="1" dirty="0" smtClean="0">
                <a:hlinkClick r:id="rId5"/>
              </a:rPr>
              <a:t>giovanna.cima@ssccmanquehue.cl</a:t>
            </a:r>
            <a:endParaRPr lang="es-ES" b="1" i="1" dirty="0" smtClean="0"/>
          </a:p>
          <a:p>
            <a:r>
              <a:rPr lang="es-ES" b="1" i="1" dirty="0"/>
              <a:t>	</a:t>
            </a:r>
            <a:r>
              <a:rPr lang="es-ES" b="1" i="1" dirty="0" smtClean="0"/>
              <a:t>		            </a:t>
            </a:r>
            <a:r>
              <a:rPr lang="es-ES" b="1" i="1" dirty="0" smtClean="0">
                <a:hlinkClick r:id="rId6"/>
              </a:rPr>
              <a:t>cesar.ferrada@ssccmanquehue.cl</a:t>
            </a:r>
            <a:r>
              <a:rPr lang="es-ES" b="1" i="1" dirty="0" smtClean="0"/>
              <a:t> </a:t>
            </a:r>
            <a:endParaRPr lang="es-ES" b="1" i="1" dirty="0"/>
          </a:p>
        </p:txBody>
      </p:sp>
      <p:pic>
        <p:nvPicPr>
          <p:cNvPr id="5" name="Imagen 4" descr="Captura de pantalla 2020-04-07 a las 13.20.4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86837" cy="478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9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49857"/>
            <a:ext cx="8986838" cy="9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5730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693301" y="2346112"/>
            <a:ext cx="4860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" name="Imagen 1" descr="Captura de pantalla 2020-04-01 a las 13.57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0"/>
            <a:ext cx="7729538" cy="531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1142"/>
            <a:ext cx="8986838" cy="6009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49857"/>
            <a:ext cx="8986838" cy="9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5730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257300" y="4265825"/>
            <a:ext cx="5993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*Por favor ayudar a leer estas diapositivas a los estudiantes</a:t>
            </a:r>
            <a:endParaRPr lang="es-ES" dirty="0"/>
          </a:p>
        </p:txBody>
      </p:sp>
      <p:pic>
        <p:nvPicPr>
          <p:cNvPr id="4" name="Imagen 3" descr="Captura de pantalla 2020-04-27 a las 12.14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733260"/>
            <a:ext cx="7340600" cy="29718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214766" y="4742080"/>
            <a:ext cx="41410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6"/>
              </a:rPr>
              <a:t>https://www.youtube.com/watch?v=</a:t>
            </a:r>
            <a:r>
              <a:rPr lang="es-ES" dirty="0" smtClean="0">
                <a:hlinkClick r:id="rId6"/>
              </a:rPr>
              <a:t>dDHJW4r3elE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753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Captura de pantalla 2020-03-19 a las 9.39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5" y="1184182"/>
            <a:ext cx="3095761" cy="3289300"/>
          </a:xfrm>
          <a:prstGeom prst="rect">
            <a:avLst/>
          </a:prstGeom>
        </p:spPr>
      </p:pic>
      <p:pic>
        <p:nvPicPr>
          <p:cNvPr id="2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6385" y="-9628"/>
            <a:ext cx="1030748" cy="9738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392325" y="4648200"/>
            <a:ext cx="32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  <p:pic>
        <p:nvPicPr>
          <p:cNvPr id="4" name="Imagen 3" descr="Captura de pantalla 2020-03-31 a las 17.36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0"/>
            <a:ext cx="5235420" cy="59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3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5730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1445590" y="245717"/>
            <a:ext cx="6992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OBJECTIVE:</a:t>
            </a:r>
            <a:r>
              <a:rPr lang="en-US" sz="2000" b="1" dirty="0" smtClean="0"/>
              <a:t> </a:t>
            </a:r>
            <a:r>
              <a:rPr lang="en-US" sz="2000" b="1" dirty="0"/>
              <a:t> </a:t>
            </a:r>
            <a:r>
              <a:rPr lang="en-US" sz="2000" b="1" dirty="0" smtClean="0"/>
              <a:t>Identify general and specific information from an oral text to show listening comprehension.</a:t>
            </a:r>
          </a:p>
          <a:p>
            <a:endParaRPr lang="es-ES" dirty="0"/>
          </a:p>
        </p:txBody>
      </p:sp>
      <p:pic>
        <p:nvPicPr>
          <p:cNvPr id="2" name="Imagen 1" descr="Captura de pantalla 2020-05-12 a las 12.23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8986838" cy="475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3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6385" y="-9628"/>
            <a:ext cx="1030748" cy="9738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392325" y="4648200"/>
            <a:ext cx="32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  <p:pic>
        <p:nvPicPr>
          <p:cNvPr id="3" name="Imagen 2" descr="Captura de pantalla 2020-03-31 a las 23.47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26" y="315106"/>
            <a:ext cx="4815024" cy="1401738"/>
          </a:xfrm>
          <a:prstGeom prst="rect">
            <a:avLst/>
          </a:prstGeom>
        </p:spPr>
      </p:pic>
      <p:pic>
        <p:nvPicPr>
          <p:cNvPr id="5" name="Imagen 4" descr="Captura de pantalla 2020-03-31 a las 23.52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24" y="2728784"/>
            <a:ext cx="2897651" cy="111954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47346" y="2421007"/>
            <a:ext cx="1248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AND</a:t>
            </a:r>
            <a:endParaRPr lang="es-E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513160" y="1959343"/>
            <a:ext cx="6706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hlinkClick r:id="rId6"/>
              </a:rPr>
              <a:t>https://www.youtube.com/watch?v=</a:t>
            </a:r>
            <a:r>
              <a:rPr lang="es-ES" sz="2000" dirty="0" smtClean="0">
                <a:hlinkClick r:id="rId6"/>
              </a:rPr>
              <a:t>WeRY_YN35zI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pic>
        <p:nvPicPr>
          <p:cNvPr id="8" name="Imagen 7" descr="Captura de pantalla 2020-04-07 a las 13.25.4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748" y="4302255"/>
            <a:ext cx="974303" cy="98657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434640" y="4639346"/>
            <a:ext cx="1248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You can </a:t>
            </a:r>
            <a:endParaRPr lang="es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242050" y="4658086"/>
            <a:ext cx="3855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t</a:t>
            </a:r>
            <a:r>
              <a:rPr lang="es-ES" b="1" dirty="0" smtClean="0"/>
              <a:t>he video for your better understanding.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8353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5730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1257300" y="2513372"/>
            <a:ext cx="6992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Listen carefully</a:t>
            </a:r>
          </a:p>
          <a:p>
            <a:endParaRPr lang="es-ES" sz="2000" b="1" dirty="0"/>
          </a:p>
          <a:p>
            <a:r>
              <a:rPr lang="es-ES" sz="2000" b="1" dirty="0" smtClean="0"/>
              <a:t>Be focused</a:t>
            </a:r>
          </a:p>
          <a:p>
            <a:endParaRPr lang="es-ES" sz="2000" b="1" dirty="0" smtClean="0"/>
          </a:p>
          <a:p>
            <a:r>
              <a:rPr lang="es-ES" sz="2000" b="1" dirty="0" smtClean="0"/>
              <a:t>You don</a:t>
            </a:r>
            <a:r>
              <a:rPr lang="es-ES" sz="2000" b="1" dirty="0"/>
              <a:t>´t need to understand every word of the listening passage. </a:t>
            </a:r>
          </a:p>
          <a:p>
            <a:r>
              <a:rPr lang="es-ES" sz="2000" b="1" dirty="0"/>
              <a:t>Try to guess the meaning using the context.</a:t>
            </a:r>
          </a:p>
          <a:p>
            <a:endParaRPr lang="es-ES" sz="2000" b="1" dirty="0"/>
          </a:p>
          <a:p>
            <a:endParaRPr lang="es-ES" sz="2000" b="1" dirty="0"/>
          </a:p>
        </p:txBody>
      </p:sp>
      <p:pic>
        <p:nvPicPr>
          <p:cNvPr id="3" name="Imagen 2" descr="Captura de pantalla 2020-05-12 a las 13.36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99" y="311150"/>
            <a:ext cx="4479501" cy="155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aptura de pantalla 2020-05-12 a las 14.39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24" y="695813"/>
            <a:ext cx="2626913" cy="2284972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541800" y="2513372"/>
            <a:ext cx="715500" cy="34898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541800" y="3165089"/>
            <a:ext cx="715500" cy="34898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583306" y="3783809"/>
            <a:ext cx="715500" cy="34898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1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5730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texto 2"/>
          <p:cNvSpPr txBox="1">
            <a:spLocks/>
          </p:cNvSpPr>
          <p:nvPr/>
        </p:nvSpPr>
        <p:spPr>
          <a:xfrm>
            <a:off x="1075101" y="1683705"/>
            <a:ext cx="7751148" cy="378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3095" algn="ctr" rtl="0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2085"/>
              <a:buFont typeface="Arial"/>
              <a:buNone/>
              <a:defRPr sz="20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0997" algn="ctr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Font typeface="Arial"/>
              <a:buNone/>
              <a:defRPr sz="17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8963" algn="ctr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7914" algn="ctr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Font typeface="Arial"/>
              <a:buNone/>
              <a:defRPr sz="13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7914" algn="ctr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Font typeface="Arial"/>
              <a:buNone/>
              <a:defRPr sz="13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7914" algn="ctr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Font typeface="Arial"/>
              <a:buNone/>
              <a:defRPr sz="13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7914" algn="ctr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Font typeface="Arial"/>
              <a:buNone/>
              <a:defRPr sz="13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7914" algn="ctr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Font typeface="Arial"/>
              <a:buNone/>
              <a:defRPr sz="13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7914" algn="ctr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Font typeface="Arial"/>
              <a:buNone/>
              <a:defRPr sz="13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l"/>
            <a:r>
              <a:rPr lang="es-ES" b="1" dirty="0" smtClean="0">
                <a:latin typeface="+mj-lt"/>
              </a:rPr>
              <a:t>1)   </a:t>
            </a:r>
            <a:r>
              <a:rPr lang="es-ES" b="1" dirty="0" smtClean="0">
                <a:solidFill>
                  <a:srgbClr val="0000FF"/>
                </a:solidFill>
                <a:latin typeface="+mj-lt"/>
              </a:rPr>
              <a:t>Pre-listening</a:t>
            </a:r>
          </a:p>
          <a:p>
            <a:pPr marL="114300" indent="0" algn="l"/>
            <a:r>
              <a:rPr lang="es-ES" dirty="0" smtClean="0">
                <a:latin typeface="+mj-lt"/>
              </a:rPr>
              <a:t>    - </a:t>
            </a:r>
            <a:r>
              <a:rPr lang="es-ES" dirty="0" smtClean="0">
                <a:solidFill>
                  <a:schemeClr val="accent1"/>
                </a:solidFill>
                <a:latin typeface="+mj-lt"/>
              </a:rPr>
              <a:t>Scan</a:t>
            </a:r>
            <a:r>
              <a:rPr lang="es-ES" dirty="0" smtClean="0">
                <a:latin typeface="+mj-lt"/>
              </a:rPr>
              <a:t>: Read the questions</a:t>
            </a:r>
          </a:p>
          <a:p>
            <a:pPr marL="114300" indent="0" algn="l"/>
            <a:r>
              <a:rPr lang="es-ES" dirty="0" smtClean="0">
                <a:latin typeface="+mj-lt"/>
              </a:rPr>
              <a:t>    - </a:t>
            </a:r>
            <a:r>
              <a:rPr lang="es-ES" dirty="0" smtClean="0">
                <a:solidFill>
                  <a:srgbClr val="4472C4"/>
                </a:solidFill>
                <a:latin typeface="+mj-lt"/>
              </a:rPr>
              <a:t>Predict</a:t>
            </a:r>
          </a:p>
          <a:p>
            <a:pPr marL="114300" indent="0" algn="l"/>
            <a:r>
              <a:rPr lang="es-ES" dirty="0" smtClean="0">
                <a:latin typeface="+mj-lt"/>
              </a:rPr>
              <a:t>    - Prepare your mind</a:t>
            </a:r>
          </a:p>
          <a:p>
            <a:pPr marL="114300" indent="0" algn="l"/>
            <a:r>
              <a:rPr lang="es-ES" b="1" dirty="0" smtClean="0">
                <a:latin typeface="+mj-lt"/>
              </a:rPr>
              <a:t>2    </a:t>
            </a:r>
            <a:r>
              <a:rPr lang="es-ES" b="1" dirty="0" smtClean="0">
                <a:solidFill>
                  <a:srgbClr val="0000FF"/>
                </a:solidFill>
                <a:latin typeface="+mj-lt"/>
              </a:rPr>
              <a:t>While-listening </a:t>
            </a:r>
            <a:r>
              <a:rPr lang="es-ES" dirty="0" smtClean="0">
                <a:latin typeface="+mj-lt"/>
              </a:rPr>
              <a:t>(during)</a:t>
            </a:r>
          </a:p>
          <a:p>
            <a:pPr marL="114300" indent="0" algn="l"/>
            <a:r>
              <a:rPr lang="es-ES" dirty="0" smtClean="0">
                <a:latin typeface="+mj-lt"/>
              </a:rPr>
              <a:t>    - Listen Carefully</a:t>
            </a:r>
          </a:p>
          <a:p>
            <a:pPr marL="114300" indent="0" algn="l"/>
            <a:r>
              <a:rPr lang="es-ES" dirty="0" smtClean="0">
                <a:latin typeface="+mj-lt"/>
              </a:rPr>
              <a:t>    - Mark the correct answers</a:t>
            </a:r>
          </a:p>
          <a:p>
            <a:pPr marL="114300" indent="0" algn="l"/>
            <a:r>
              <a:rPr lang="es-ES" b="1" dirty="0" smtClean="0">
                <a:latin typeface="+mj-lt"/>
              </a:rPr>
              <a:t>3)   </a:t>
            </a:r>
            <a:r>
              <a:rPr lang="es-ES" b="1" dirty="0" smtClean="0">
                <a:solidFill>
                  <a:srgbClr val="0000FF"/>
                </a:solidFill>
                <a:latin typeface="+mj-lt"/>
              </a:rPr>
              <a:t>Post-listening</a:t>
            </a:r>
          </a:p>
          <a:p>
            <a:pPr marL="114300" indent="0" algn="l"/>
            <a:r>
              <a:rPr lang="es-ES" dirty="0" smtClean="0">
                <a:latin typeface="+mj-lt"/>
              </a:rPr>
              <a:t>    - </a:t>
            </a:r>
            <a:r>
              <a:rPr lang="es-ES" dirty="0" smtClean="0">
                <a:solidFill>
                  <a:srgbClr val="4472C4"/>
                </a:solidFill>
                <a:latin typeface="+mj-lt"/>
              </a:rPr>
              <a:t>Reflect</a:t>
            </a:r>
            <a:endParaRPr lang="es-ES" dirty="0">
              <a:solidFill>
                <a:srgbClr val="4472C4"/>
              </a:solidFill>
              <a:latin typeface="+mj-lt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257300" y="151967"/>
            <a:ext cx="7416091" cy="129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13"/>
              <a:buFont typeface="Calibri"/>
              <a:buNone/>
              <a:defRPr sz="52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4200" b="1" dirty="0" smtClean="0">
                <a:solidFill>
                  <a:schemeClr val="bg1"/>
                </a:solidFill>
                <a:latin typeface="+mj-lt"/>
              </a:rPr>
              <a:t>Strategies for a good listening comprehension</a:t>
            </a:r>
            <a:endParaRPr lang="es-ES" sz="4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1257300" y="1759688"/>
            <a:ext cx="303948" cy="3039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1211963" y="3343690"/>
            <a:ext cx="303948" cy="3039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1211963" y="4494723"/>
            <a:ext cx="303948" cy="3039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40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57300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track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38836" y="0"/>
            <a:ext cx="812800" cy="812800"/>
          </a:xfrm>
          <a:prstGeom prst="rect">
            <a:avLst/>
          </a:prstGeom>
        </p:spPr>
      </p:pic>
      <p:pic>
        <p:nvPicPr>
          <p:cNvPr id="5" name="Google Shape;10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54612" y="0"/>
            <a:ext cx="5937852" cy="5957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12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57300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track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32436" y="185106"/>
            <a:ext cx="812800" cy="812800"/>
          </a:xfrm>
          <a:prstGeom prst="rect">
            <a:avLst/>
          </a:prstGeom>
        </p:spPr>
      </p:pic>
      <p:pic>
        <p:nvPicPr>
          <p:cNvPr id="5" name="Google Shape;10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0263" y="1429475"/>
            <a:ext cx="7424725" cy="336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12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14766</TotalTime>
  <Words>166</Words>
  <Application>Microsoft Macintosh PowerPoint</Application>
  <PresentationFormat>Personalizado</PresentationFormat>
  <Paragraphs>36</Paragraphs>
  <Slides>15</Slides>
  <Notes>15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Giovanna Cima</cp:lastModifiedBy>
  <cp:revision>122</cp:revision>
  <dcterms:created xsi:type="dcterms:W3CDTF">2019-10-23T01:32:31Z</dcterms:created>
  <dcterms:modified xsi:type="dcterms:W3CDTF">2020-05-13T13:19:05Z</dcterms:modified>
</cp:coreProperties>
</file>