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6" r:id="rId4"/>
    <p:sldId id="270" r:id="rId5"/>
    <p:sldId id="269" r:id="rId6"/>
    <p:sldId id="267" r:id="rId7"/>
    <p:sldId id="260" r:id="rId8"/>
    <p:sldId id="268" r:id="rId9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60"/>
  </p:normalViewPr>
  <p:slideViewPr>
    <p:cSldViewPr>
      <p:cViewPr varScale="1">
        <p:scale>
          <a:sx n="68" d="100"/>
          <a:sy n="68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DB00-78CC-4570-A9EB-FA918E1E073B}" type="datetimeFigureOut">
              <a:rPr lang="es-CL" smtClean="0"/>
              <a:pPr/>
              <a:t>09-07-2020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2C36-AA2E-4814-9C37-0A170A1444A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DB00-78CC-4570-A9EB-FA918E1E073B}" type="datetimeFigureOut">
              <a:rPr lang="es-CL" smtClean="0"/>
              <a:pPr/>
              <a:t>09-07-2020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2C36-AA2E-4814-9C37-0A170A1444A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DB00-78CC-4570-A9EB-FA918E1E073B}" type="datetimeFigureOut">
              <a:rPr lang="es-CL" smtClean="0"/>
              <a:pPr/>
              <a:t>09-07-2020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2C36-AA2E-4814-9C37-0A170A1444A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DB00-78CC-4570-A9EB-FA918E1E073B}" type="datetimeFigureOut">
              <a:rPr lang="es-CL" smtClean="0"/>
              <a:pPr/>
              <a:t>09-07-2020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2C36-AA2E-4814-9C37-0A170A1444A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DB00-78CC-4570-A9EB-FA918E1E073B}" type="datetimeFigureOut">
              <a:rPr lang="es-CL" smtClean="0"/>
              <a:pPr/>
              <a:t>09-07-2020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2C36-AA2E-4814-9C37-0A170A1444A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DB00-78CC-4570-A9EB-FA918E1E073B}" type="datetimeFigureOut">
              <a:rPr lang="es-CL" smtClean="0"/>
              <a:pPr/>
              <a:t>09-07-2020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2C36-AA2E-4814-9C37-0A170A1444A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DB00-78CC-4570-A9EB-FA918E1E073B}" type="datetimeFigureOut">
              <a:rPr lang="es-CL" smtClean="0"/>
              <a:pPr/>
              <a:t>09-07-2020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2C36-AA2E-4814-9C37-0A170A1444A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DB00-78CC-4570-A9EB-FA918E1E073B}" type="datetimeFigureOut">
              <a:rPr lang="es-CL" smtClean="0"/>
              <a:pPr/>
              <a:t>09-07-2020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2C36-AA2E-4814-9C37-0A170A1444A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DB00-78CC-4570-A9EB-FA918E1E073B}" type="datetimeFigureOut">
              <a:rPr lang="es-CL" smtClean="0"/>
              <a:pPr/>
              <a:t>09-07-2020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2C36-AA2E-4814-9C37-0A170A1444A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DB00-78CC-4570-A9EB-FA918E1E073B}" type="datetimeFigureOut">
              <a:rPr lang="es-CL" smtClean="0"/>
              <a:pPr/>
              <a:t>09-07-2020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2C36-AA2E-4814-9C37-0A170A1444A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8DB00-78CC-4570-A9EB-FA918E1E073B}" type="datetimeFigureOut">
              <a:rPr lang="es-CL" smtClean="0"/>
              <a:pPr/>
              <a:t>09-07-2020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22C36-AA2E-4814-9C37-0A170A1444A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8DB00-78CC-4570-A9EB-FA918E1E073B}" type="datetimeFigureOut">
              <a:rPr lang="es-CL" smtClean="0"/>
              <a:pPr/>
              <a:t>09-07-2020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22C36-AA2E-4814-9C37-0A170A1444AF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9.m4a"/><Relationship Id="rId7" Type="http://schemas.openxmlformats.org/officeDocument/2006/relationships/image" Target="../media/image16.sv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5E32AF51-3ED2-4138-B6F9-A8CBBD6B84E4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323528" y="3789040"/>
            <a:ext cx="8568952" cy="28083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endParaRPr lang="es-CL" altLang="es-CL" b="1" u="sng" dirty="0">
              <a:solidFill>
                <a:schemeClr val="tx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just"/>
            <a:r>
              <a:rPr lang="es-CL" altLang="es-CL" b="1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Gran entendimiento de la unidad:</a:t>
            </a:r>
            <a:endParaRPr lang="es-CL" altLang="es-CL" sz="2400" b="1" u="sng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  <a:p>
            <a:pPr algn="just"/>
            <a:r>
              <a:rPr lang="es-ES" altLang="es-CL" sz="2400" b="1" dirty="0">
                <a:solidFill>
                  <a:srgbClr val="C00000"/>
                </a:solidFill>
                <a:latin typeface="Century Gothic" panose="020B0502020202020204" pitchFamily="34" charset="0"/>
                <a:cs typeface="+mn-cs"/>
              </a:rPr>
              <a:t>Comprender que los SS.CC somos una comunidad en cuyo centro están los corazones de Jesús y de María, para sentirnos parte de esta gran familia y portadores de una historia y una espiritualidad basada en el amor.</a:t>
            </a:r>
            <a:endParaRPr lang="es-CL" altLang="es-CL" sz="2400" b="1" dirty="0">
              <a:solidFill>
                <a:srgbClr val="C00000"/>
              </a:solidFill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9685F8E-C0A6-4101-9EB3-3E7B4A8F5E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" r="2" b="404"/>
          <a:stretch/>
        </p:blipFill>
        <p:spPr>
          <a:xfrm>
            <a:off x="179512" y="116632"/>
            <a:ext cx="2160240" cy="2448272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7" name="6 CuadroTexto"/>
          <p:cNvSpPr txBox="1"/>
          <p:nvPr/>
        </p:nvSpPr>
        <p:spPr>
          <a:xfrm>
            <a:off x="0" y="278092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Unidad 5:¡Somos de los </a:t>
            </a:r>
          </a:p>
          <a:p>
            <a:pPr algn="ctr"/>
            <a:r>
              <a:rPr lang="es-CL" sz="44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Sagrados Corazones!</a:t>
            </a: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699792" y="878855"/>
            <a:ext cx="6116216" cy="1470025"/>
          </a:xfrm>
        </p:spPr>
        <p:txBody>
          <a:bodyPr>
            <a:normAutofit fontScale="90000"/>
          </a:bodyPr>
          <a:lstStyle/>
          <a:p>
            <a:pPr algn="l"/>
            <a:br>
              <a:rPr lang="es-CL" b="1" u="sng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s-CL" b="1" u="sng" dirty="0">
                <a:solidFill>
                  <a:schemeClr val="tx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Religión</a:t>
            </a:r>
            <a:br>
              <a:rPr lang="es-CL" b="1" u="sng" dirty="0">
                <a:latin typeface="Aharoni" pitchFamily="2" charset="-79"/>
                <a:cs typeface="Aharoni" pitchFamily="2" charset="-79"/>
              </a:rPr>
            </a:br>
            <a:r>
              <a:rPr lang="es-CL" sz="3100" b="1" dirty="0">
                <a:latin typeface="Aharoni" pitchFamily="2" charset="-79"/>
                <a:cs typeface="Aharoni" pitchFamily="2" charset="-79"/>
              </a:rPr>
              <a:t>Primeros básicos 2020</a:t>
            </a:r>
            <a:br>
              <a:rPr lang="es-CL" b="1" dirty="0">
                <a:latin typeface="Aharoni" pitchFamily="2" charset="-79"/>
                <a:cs typeface="Aharoni" pitchFamily="2" charset="-79"/>
              </a:rPr>
            </a:br>
            <a:endParaRPr lang="es-CL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2" descr="http://ssccreligiosas.es/wp-content/uploads/2013/09/logocolor_sscc_corazonestransp.png">
            <a:extLst>
              <a:ext uri="{FF2B5EF4-FFF2-40B4-BE49-F238E27FC236}">
                <a16:creationId xmlns:a16="http://schemas.microsoft.com/office/drawing/2014/main" id="{62A1FCFC-9BD5-4BAC-AB17-08213E509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7224" y="23664"/>
            <a:ext cx="2757264" cy="2757264"/>
          </a:xfrm>
          <a:prstGeom prst="rect">
            <a:avLst/>
          </a:prstGeom>
          <a:noFill/>
        </p:spPr>
      </p:pic>
      <p:pic>
        <p:nvPicPr>
          <p:cNvPr id="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5E947EFE-A7BC-49F2-BCCB-1F9DFF5B67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45153" y="562572"/>
            <a:ext cx="609600" cy="609600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65701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46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504" y="362880"/>
            <a:ext cx="8928992" cy="905880"/>
          </a:xfrm>
        </p:spPr>
        <p:txBody>
          <a:bodyPr>
            <a:normAutofit fontScale="90000"/>
          </a:bodyPr>
          <a:lstStyle/>
          <a:p>
            <a:r>
              <a:rPr lang="es-CL" dirty="0">
                <a:latin typeface="Aharoni" panose="02010803020104030203" pitchFamily="2" charset="-79"/>
                <a:cs typeface="Aharoni" panose="02010803020104030203" pitchFamily="2" charset="-79"/>
              </a:rPr>
              <a:t>Observa atentamente esta imagen</a:t>
            </a:r>
            <a:br>
              <a:rPr lang="es-CL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CL" dirty="0">
                <a:latin typeface="Aharoni" panose="02010803020104030203" pitchFamily="2" charset="-79"/>
                <a:cs typeface="Aharoni" panose="02010803020104030203" pitchFamily="2" charset="-79"/>
              </a:rPr>
              <a:t>y comenta las preguntas…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1266" name="Picture 2" descr="http://sp0.fotolog.com/photo/0/53/113/giganto0n/1207957264_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4607" y="2132856"/>
            <a:ext cx="3181890" cy="3734612"/>
          </a:xfrm>
          <a:prstGeom prst="rect">
            <a:avLst/>
          </a:prstGeom>
          <a:noFill/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BAE4374A-5F72-4EB7-93DE-286BBC1D000E}"/>
              </a:ext>
            </a:extLst>
          </p:cNvPr>
          <p:cNvSpPr/>
          <p:nvPr/>
        </p:nvSpPr>
        <p:spPr>
          <a:xfrm>
            <a:off x="595454" y="1700808"/>
            <a:ext cx="2088232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¿Qué veo?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DFE9F0D6-D619-4D5B-A7C4-BFF24AD1031F}"/>
              </a:ext>
            </a:extLst>
          </p:cNvPr>
          <p:cNvSpPr/>
          <p:nvPr/>
        </p:nvSpPr>
        <p:spPr>
          <a:xfrm>
            <a:off x="557482" y="4208513"/>
            <a:ext cx="2088232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¿A qué se parece?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FD62A2D-552C-4259-A645-CEF47E51BBC9}"/>
              </a:ext>
            </a:extLst>
          </p:cNvPr>
          <p:cNvSpPr/>
          <p:nvPr/>
        </p:nvSpPr>
        <p:spPr>
          <a:xfrm>
            <a:off x="6505391" y="4208513"/>
            <a:ext cx="2088232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¿A dónde lo he visto antes?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10784D5-05A2-43FE-BDB9-22C3C70F1D68}"/>
              </a:ext>
            </a:extLst>
          </p:cNvPr>
          <p:cNvSpPr/>
          <p:nvPr/>
        </p:nvSpPr>
        <p:spPr>
          <a:xfrm>
            <a:off x="6494153" y="1700808"/>
            <a:ext cx="2088232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¿Con qué lo conecto?</a:t>
            </a:r>
          </a:p>
        </p:txBody>
      </p:sp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46F9677A-34DA-429C-9801-B8AFC85946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98091" y="86889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54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C49D91-453D-4D9A-AC77-AF37CBD97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Aharoni" panose="02010803020104030203" pitchFamily="2" charset="-79"/>
                <a:cs typeface="Aharoni" panose="02010803020104030203" pitchFamily="2" charset="-79"/>
              </a:rPr>
              <a:t>¡Sí, este símbolo es familiar!</a:t>
            </a:r>
          </a:p>
        </p:txBody>
      </p:sp>
      <p:pic>
        <p:nvPicPr>
          <p:cNvPr id="5" name="Marcador de contenido 4" descr="Imagen que contiene edificio, ventana&#10;&#10;Descripción generada automáticamente">
            <a:extLst>
              <a:ext uri="{FF2B5EF4-FFF2-40B4-BE49-F238E27FC236}">
                <a16:creationId xmlns:a16="http://schemas.microsoft.com/office/drawing/2014/main" id="{B69D446B-CD48-416B-8ACB-6AD71316B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81" y="1417638"/>
            <a:ext cx="2283619" cy="2329909"/>
          </a:xfrm>
        </p:spPr>
      </p:pic>
      <p:pic>
        <p:nvPicPr>
          <p:cNvPr id="1028" name="Picture 4" descr="SS.CC. MANQUEHUE (@sscc_manquehue) | Twitter">
            <a:extLst>
              <a:ext uri="{FF2B5EF4-FFF2-40B4-BE49-F238E27FC236}">
                <a16:creationId xmlns:a16="http://schemas.microsoft.com/office/drawing/2014/main" id="{B2560A22-CBF5-4689-A93F-8F3685A52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26" y="4191252"/>
            <a:ext cx="2283619" cy="228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Un grupo de personas haciendo gestos&#10;&#10;Descripción generada automáticamente">
            <a:extLst>
              <a:ext uri="{FF2B5EF4-FFF2-40B4-BE49-F238E27FC236}">
                <a16:creationId xmlns:a16="http://schemas.microsoft.com/office/drawing/2014/main" id="{7F6E15AF-D431-4E60-BB26-919C0D26F3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526" y="1457277"/>
            <a:ext cx="1948528" cy="2318697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9147859-6CE5-428E-8F02-BB92E311324C}"/>
              </a:ext>
            </a:extLst>
          </p:cNvPr>
          <p:cNvSpPr/>
          <p:nvPr/>
        </p:nvSpPr>
        <p:spPr>
          <a:xfrm>
            <a:off x="5776842" y="1585058"/>
            <a:ext cx="2952328" cy="21582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Porque lo encontramos en el uniforme, insignia, agendas y lugares de nuestro colegio.</a:t>
            </a:r>
          </a:p>
        </p:txBody>
      </p:sp>
      <p:pic>
        <p:nvPicPr>
          <p:cNvPr id="1026" name="Picture 2" descr="Infraestructura">
            <a:extLst>
              <a:ext uri="{FF2B5EF4-FFF2-40B4-BE49-F238E27FC236}">
                <a16:creationId xmlns:a16="http://schemas.microsoft.com/office/drawing/2014/main" id="{0E425304-03F1-4862-B85D-E22C4DDFC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412" y="4143198"/>
            <a:ext cx="4461284" cy="251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scC (rtacuris) en Pinterest">
            <a:extLst>
              <a:ext uri="{FF2B5EF4-FFF2-40B4-BE49-F238E27FC236}">
                <a16:creationId xmlns:a16="http://schemas.microsoft.com/office/drawing/2014/main" id="{CB635860-A850-4001-B8D5-025FC44A8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463" y="4711034"/>
            <a:ext cx="1280817" cy="176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B1DEBCB1-FC56-407F-A826-2B3AFFFC21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6416" y="3125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8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1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504" y="362880"/>
            <a:ext cx="8928992" cy="1337928"/>
          </a:xfrm>
          <a:solidFill>
            <a:schemeClr val="bg1"/>
          </a:solidFill>
          <a:ln w="38100">
            <a:solidFill>
              <a:srgbClr val="002060"/>
            </a:solidFill>
            <a:prstDash val="dashDot"/>
          </a:ln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¿Qué representan estos corazones?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1266" name="Picture 2" descr="http://sp0.fotolog.com/photo/0/53/113/giganto0n/1207957264_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4607" y="2132856"/>
            <a:ext cx="3181890" cy="3734612"/>
          </a:xfrm>
          <a:prstGeom prst="rect">
            <a:avLst/>
          </a:prstGeom>
          <a:noFill/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BAE4374A-5F72-4EB7-93DE-286BBC1D000E}"/>
              </a:ext>
            </a:extLst>
          </p:cNvPr>
          <p:cNvSpPr/>
          <p:nvPr/>
        </p:nvSpPr>
        <p:spPr>
          <a:xfrm>
            <a:off x="90764" y="2420888"/>
            <a:ext cx="2736304" cy="20882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Representa al corazón de Jesús.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10784D5-05A2-43FE-BDB9-22C3C70F1D68}"/>
              </a:ext>
            </a:extLst>
          </p:cNvPr>
          <p:cNvSpPr/>
          <p:nvPr/>
        </p:nvSpPr>
        <p:spPr>
          <a:xfrm>
            <a:off x="6399762" y="2420888"/>
            <a:ext cx="2624385" cy="20882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Representa al corazón de María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909B5FD2-6083-4B44-8051-8DC49F83FAD8}"/>
              </a:ext>
            </a:extLst>
          </p:cNvPr>
          <p:cNvCxnSpPr/>
          <p:nvPr/>
        </p:nvCxnSpPr>
        <p:spPr>
          <a:xfrm>
            <a:off x="2483768" y="3886200"/>
            <a:ext cx="1584176" cy="406896"/>
          </a:xfrm>
          <a:prstGeom prst="straightConnector1">
            <a:avLst/>
          </a:prstGeom>
          <a:ln w="5715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8AC516ED-7383-48AD-9FC9-BA1241B54B42}"/>
              </a:ext>
            </a:extLst>
          </p:cNvPr>
          <p:cNvCxnSpPr>
            <a:cxnSpLocks/>
          </p:cNvCxnSpPr>
          <p:nvPr/>
        </p:nvCxnSpPr>
        <p:spPr>
          <a:xfrm flipH="1">
            <a:off x="5180112" y="3997642"/>
            <a:ext cx="1648530" cy="51147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D4E22D96-3D1D-4128-9A86-18F2C21475C2}"/>
              </a:ext>
            </a:extLst>
          </p:cNvPr>
          <p:cNvSpPr/>
          <p:nvPr/>
        </p:nvSpPr>
        <p:spPr>
          <a:xfrm>
            <a:off x="1187624" y="5867468"/>
            <a:ext cx="7056784" cy="82704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>
                <a:latin typeface="Aharoni" panose="02010803020104030203" pitchFamily="2" charset="-79"/>
                <a:cs typeface="Aharoni" panose="02010803020104030203" pitchFamily="2" charset="-79"/>
              </a:rPr>
              <a:t>Dos corazones unidos en el amor </a:t>
            </a:r>
          </a:p>
        </p:txBody>
      </p:sp>
      <p:pic>
        <p:nvPicPr>
          <p:cNvPr id="1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66E227C0-F030-408D-AFE1-327A0A1790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97364" y="4881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8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959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 animBg="1"/>
      <p:bldP spid="4" grpId="0" animBg="1"/>
      <p:bldP spid="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0B175-AD6A-421D-B955-8E81476AB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  <a:solidFill>
            <a:schemeClr val="bg1"/>
          </a:solidFill>
          <a:ln w="50800">
            <a:solidFill>
              <a:srgbClr val="002060"/>
            </a:solidFill>
            <a:prstDash val="dashDot"/>
          </a:ln>
        </p:spPr>
        <p:txBody>
          <a:bodyPr/>
          <a:lstStyle/>
          <a:p>
            <a:r>
              <a:rPr lang="es-CL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Ya te preguntaste: ¿Por qué estamos haciendo esto?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8D419D-FD4A-4735-AC8A-E2BE98E73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4005064"/>
            <a:ext cx="8640960" cy="2639144"/>
          </a:xfrm>
          <a:solidFill>
            <a:schemeClr val="bg1"/>
          </a:solidFill>
          <a:ln w="38100">
            <a:solidFill>
              <a:srgbClr val="C00000"/>
            </a:solidFill>
            <a:prstDash val="dashDot"/>
          </a:ln>
        </p:spPr>
        <p:txBody>
          <a:bodyPr>
            <a:normAutofit lnSpcReduction="10000"/>
          </a:bodyPr>
          <a:lstStyle/>
          <a:p>
            <a:pPr algn="just"/>
            <a:r>
              <a:rPr lang="es-CL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Porque este símbolo representa quienes somos y </a:t>
            </a:r>
            <a:r>
              <a:rPr lang="es-CL" dirty="0" err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sobretodo</a:t>
            </a:r>
            <a:r>
              <a:rPr lang="es-CL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lo que hacemos.</a:t>
            </a:r>
          </a:p>
          <a:p>
            <a:pPr algn="just"/>
            <a:endParaRPr lang="es-CL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CL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¡Somos de la comunidad de los Sagrados Corazones!</a:t>
            </a:r>
          </a:p>
        </p:txBody>
      </p:sp>
      <p:pic>
        <p:nvPicPr>
          <p:cNvPr id="2050" name="Picture 2" descr="Depende&quot; es la única respuesta a una “pregunta corta de ...">
            <a:extLst>
              <a:ext uri="{FF2B5EF4-FFF2-40B4-BE49-F238E27FC236}">
                <a16:creationId xmlns:a16="http://schemas.microsoft.com/office/drawing/2014/main" id="{E465890D-304A-4B0A-B7EA-581E1CD0F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52663"/>
            <a:ext cx="2993124" cy="200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277E2764-58B3-4FDE-B778-C7267DF0F4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54814" y="4869160"/>
            <a:ext cx="609600" cy="609600"/>
          </a:xfrm>
          <a:prstGeom prst="rect">
            <a:avLst/>
          </a:prstGeom>
        </p:spPr>
      </p:pic>
      <p:pic>
        <p:nvPicPr>
          <p:cNvPr id="6" name="Marcador de contenido 4" descr="Imagen que contiene edificio, ventana&#10;&#10;Descripción generada automáticamente">
            <a:extLst>
              <a:ext uri="{FF2B5EF4-FFF2-40B4-BE49-F238E27FC236}">
                <a16:creationId xmlns:a16="http://schemas.microsoft.com/office/drawing/2014/main" id="{A60B9C9B-56C7-419E-8A38-F5F06683A5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42" y="1852663"/>
            <a:ext cx="1939390" cy="197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5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46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A6C7AC-221A-4B13-B5DC-91C584D0F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974080"/>
          </a:xfrm>
          <a:solidFill>
            <a:schemeClr val="bg1"/>
          </a:solidFill>
          <a:ln w="50800">
            <a:solidFill>
              <a:srgbClr val="002060"/>
            </a:solidFill>
            <a:prstDash val="dashDot"/>
          </a:ln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Congregación de los Sagrados Corazones de Jesús y de María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BE6B3C-5546-4704-9CE4-8CF1A1187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4695280"/>
            <a:ext cx="8424936" cy="1752600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201C9EA-0524-4B05-A706-EAEE180635C6}"/>
              </a:ext>
            </a:extLst>
          </p:cNvPr>
          <p:cNvSpPr/>
          <p:nvPr/>
        </p:nvSpPr>
        <p:spPr>
          <a:xfrm>
            <a:off x="323528" y="2552700"/>
            <a:ext cx="2232248" cy="1752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SOMOS UN GRUPO DE PERSONAS</a:t>
            </a:r>
          </a:p>
        </p:txBody>
      </p:sp>
      <p:pic>
        <p:nvPicPr>
          <p:cNvPr id="8" name="Picture 2" descr="http://ssccreligiosas.es/wp-content/uploads/2013/09/logocolor_sscc_corazonestransp.png">
            <a:extLst>
              <a:ext uri="{FF2B5EF4-FFF2-40B4-BE49-F238E27FC236}">
                <a16:creationId xmlns:a16="http://schemas.microsoft.com/office/drawing/2014/main" id="{6961401E-0482-4E06-9184-AF1C6DB5D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7088" y="1379536"/>
            <a:ext cx="783184" cy="783184"/>
          </a:xfrm>
          <a:prstGeom prst="rect">
            <a:avLst/>
          </a:prstGeom>
          <a:noFill/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ACDD8FA4-688D-41B3-9DEB-32096BCC4DCC}"/>
              </a:ext>
            </a:extLst>
          </p:cNvPr>
          <p:cNvSpPr/>
          <p:nvPr/>
        </p:nvSpPr>
        <p:spPr>
          <a:xfrm>
            <a:off x="2915816" y="2552700"/>
            <a:ext cx="2232248" cy="1752600"/>
          </a:xfrm>
          <a:prstGeom prst="round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QUE SEGUIMOS A JESÚS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8E88441A-C361-4F67-9782-66BA195EDE03}"/>
              </a:ext>
            </a:extLst>
          </p:cNvPr>
          <p:cNvSpPr/>
          <p:nvPr/>
        </p:nvSpPr>
        <p:spPr>
          <a:xfrm>
            <a:off x="5436096" y="2552700"/>
            <a:ext cx="3384376" cy="1752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INTENTANDO</a:t>
            </a:r>
          </a:p>
          <a:p>
            <a:pPr algn="ctr"/>
            <a:r>
              <a:rPr lang="es-CL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VIVIR Y ACTUAR COMO ÉL LO HIZO</a:t>
            </a:r>
          </a:p>
        </p:txBody>
      </p:sp>
      <p:pic>
        <p:nvPicPr>
          <p:cNvPr id="3074" name="Picture 2" descr="Kamiano » Damián y los Sagrados Corazones">
            <a:extLst>
              <a:ext uri="{FF2B5EF4-FFF2-40B4-BE49-F238E27FC236}">
                <a16:creationId xmlns:a16="http://schemas.microsoft.com/office/drawing/2014/main" id="{B5425CCA-689C-440C-BCB5-4028CA561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16" y="4374530"/>
            <a:ext cx="4049033" cy="242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razón 12">
            <a:extLst>
              <a:ext uri="{FF2B5EF4-FFF2-40B4-BE49-F238E27FC236}">
                <a16:creationId xmlns:a16="http://schemas.microsoft.com/office/drawing/2014/main" id="{F75D1E62-77D4-41E4-BDDA-92E4590DCA64}"/>
              </a:ext>
            </a:extLst>
          </p:cNvPr>
          <p:cNvSpPr/>
          <p:nvPr/>
        </p:nvSpPr>
        <p:spPr>
          <a:xfrm>
            <a:off x="6084168" y="4518546"/>
            <a:ext cx="2773919" cy="229483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CL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María es compañera y ejemplo en este camino.</a:t>
            </a:r>
          </a:p>
        </p:txBody>
      </p:sp>
      <p:pic>
        <p:nvPicPr>
          <p:cNvPr id="1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26B11A00-072C-47DA-B95F-D4B292B811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37088" y="48688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7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13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NUESTROS FUNDADORES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pPr>
              <a:buNone/>
            </a:pPr>
            <a:r>
              <a:rPr lang="es-CL" sz="2400" b="1" dirty="0"/>
              <a:t>       </a:t>
            </a:r>
            <a:r>
              <a:rPr lang="es-CL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PADRE PIERRE COUDRIN - ENRIQUETTA AYMER</a:t>
            </a:r>
          </a:p>
          <a:p>
            <a:pPr>
              <a:buNone/>
            </a:pPr>
            <a:r>
              <a:rPr lang="es-CL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               (El Buen Padre)            (La Buena Madre)</a:t>
            </a:r>
          </a:p>
        </p:txBody>
      </p:sp>
      <p:pic>
        <p:nvPicPr>
          <p:cNvPr id="17410" name="Picture 2" descr="C:\Users\Berni\Desktop\Espiritualidad SSCC\Fundadores ssc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412776"/>
            <a:ext cx="6026887" cy="3384376"/>
          </a:xfrm>
          <a:prstGeom prst="rect">
            <a:avLst/>
          </a:prstGeom>
          <a:noFill/>
        </p:spPr>
      </p:pic>
      <p:pic>
        <p:nvPicPr>
          <p:cNvPr id="5" name="4 Imagen" descr="http://www.comunasscc-hdc.org/fotos/Coudri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22748"/>
            <a:ext cx="2232248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http://www.comunasscc-hdc.org/fotos/Aymer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2060848"/>
            <a:ext cx="2098575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0E76732F-17CF-4FF3-B097-94A2E06172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83469" y="409421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81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20F3C2-59D0-495E-9F9D-BF345E733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¡Desafío! </a:t>
            </a:r>
            <a:r>
              <a:rPr lang="es-CL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Intenta dibujar el símbolo de los SS.CC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5E33A8-E098-4F32-BD51-E4BD8B57A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01006"/>
            <a:ext cx="8229600" cy="54403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800" dirty="0"/>
              <a:t>1. En una hoja de papel o en tu cuaderno azul, dibuja un corazón.</a:t>
            </a:r>
          </a:p>
          <a:p>
            <a:pPr marL="0" indent="0">
              <a:buNone/>
            </a:pPr>
            <a:r>
              <a:rPr lang="es-CL" sz="2800" dirty="0"/>
              <a:t>2. Dibuja un segundo corazón tal como aparece en la imagen. (Parece un diagrama de </a:t>
            </a:r>
            <a:r>
              <a:rPr lang="es-CL" sz="2800" dirty="0" err="1"/>
              <a:t>Venn</a:t>
            </a:r>
            <a:r>
              <a:rPr lang="es-CL" sz="2800" dirty="0"/>
              <a:t>)</a:t>
            </a:r>
          </a:p>
          <a:p>
            <a:pPr marL="0" indent="0">
              <a:buNone/>
            </a:pPr>
            <a:r>
              <a:rPr lang="es-CL" sz="2800" dirty="0"/>
              <a:t>3. Dibuja sobre el primer corazón una cruz y sobre el segundo una llama de fuego.</a:t>
            </a:r>
          </a:p>
        </p:txBody>
      </p:sp>
      <p:sp>
        <p:nvSpPr>
          <p:cNvPr id="4" name="Corazón 3">
            <a:extLst>
              <a:ext uri="{FF2B5EF4-FFF2-40B4-BE49-F238E27FC236}">
                <a16:creationId xmlns:a16="http://schemas.microsoft.com/office/drawing/2014/main" id="{DEB2A6C0-46F6-4706-ABCC-98D93B415F65}"/>
              </a:ext>
            </a:extLst>
          </p:cNvPr>
          <p:cNvSpPr/>
          <p:nvPr/>
        </p:nvSpPr>
        <p:spPr>
          <a:xfrm>
            <a:off x="2545432" y="4509120"/>
            <a:ext cx="2376264" cy="2088232"/>
          </a:xfrm>
          <a:prstGeom prst="hear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orazón 7">
            <a:extLst>
              <a:ext uri="{FF2B5EF4-FFF2-40B4-BE49-F238E27FC236}">
                <a16:creationId xmlns:a16="http://schemas.microsoft.com/office/drawing/2014/main" id="{20DF4B67-231D-460E-B1B3-09C905D7ACB8}"/>
              </a:ext>
            </a:extLst>
          </p:cNvPr>
          <p:cNvSpPr/>
          <p:nvPr/>
        </p:nvSpPr>
        <p:spPr>
          <a:xfrm>
            <a:off x="3764806" y="4509120"/>
            <a:ext cx="2376264" cy="2088232"/>
          </a:xfrm>
          <a:prstGeom prst="heart">
            <a:avLst/>
          </a:prstGeom>
          <a:solidFill>
            <a:schemeClr val="bg1">
              <a:alpha val="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Signo más 9">
            <a:extLst>
              <a:ext uri="{FF2B5EF4-FFF2-40B4-BE49-F238E27FC236}">
                <a16:creationId xmlns:a16="http://schemas.microsoft.com/office/drawing/2014/main" id="{B7FE373B-74F0-4929-87A0-E78909C70AAF}"/>
              </a:ext>
            </a:extLst>
          </p:cNvPr>
          <p:cNvSpPr/>
          <p:nvPr/>
        </p:nvSpPr>
        <p:spPr>
          <a:xfrm>
            <a:off x="3373524" y="3739432"/>
            <a:ext cx="720080" cy="1368152"/>
          </a:xfrm>
          <a:prstGeom prst="mathPlus">
            <a:avLst>
              <a:gd name="adj1" fmla="val 10496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Gráfico 11" descr="Fuego">
            <a:extLst>
              <a:ext uri="{FF2B5EF4-FFF2-40B4-BE49-F238E27FC236}">
                <a16:creationId xmlns:a16="http://schemas.microsoft.com/office/drawing/2014/main" id="{4C5F50EF-B520-467B-A0F5-CDD8FB5DAA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95738" y="3893914"/>
            <a:ext cx="914400" cy="9144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77B2ACAE-5038-4EAE-AAE4-5DE40B3625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69801" y="4332353"/>
            <a:ext cx="609600" cy="6096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69A84A7-552C-4B4E-9B23-0D93290C3B0D}"/>
              </a:ext>
            </a:extLst>
          </p:cNvPr>
          <p:cNvSpPr/>
          <p:nvPr/>
        </p:nvSpPr>
        <p:spPr>
          <a:xfrm>
            <a:off x="7884368" y="4332353"/>
            <a:ext cx="360040" cy="320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1</a:t>
            </a:r>
          </a:p>
        </p:txBody>
      </p:sp>
      <p:pic>
        <p:nvPicPr>
          <p:cNvPr id="7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DF73078D-37A9-4577-96A2-F8A13BB539E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69801" y="5584235"/>
            <a:ext cx="609600" cy="6096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5DF562CB-ABBE-4AFF-BDBD-5D4CD23B1735}"/>
              </a:ext>
            </a:extLst>
          </p:cNvPr>
          <p:cNvSpPr/>
          <p:nvPr/>
        </p:nvSpPr>
        <p:spPr>
          <a:xfrm>
            <a:off x="7884368" y="5728643"/>
            <a:ext cx="360040" cy="320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7894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8" grpId="0" animBg="1"/>
      <p:bldP spid="10" grpId="0" animBg="1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2954</TotalTime>
  <Words>303</Words>
  <Application>Microsoft Office PowerPoint</Application>
  <PresentationFormat>Presentación en pantalla (4:3)</PresentationFormat>
  <Paragraphs>43</Paragraphs>
  <Slides>8</Slides>
  <Notes>0</Notes>
  <HiddenSlides>0</HiddenSlides>
  <MMClips>9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Aharoni</vt:lpstr>
      <vt:lpstr>Arial</vt:lpstr>
      <vt:lpstr>Calibri</vt:lpstr>
      <vt:lpstr>Century Gothic</vt:lpstr>
      <vt:lpstr>Tema de Office</vt:lpstr>
      <vt:lpstr> Religión Primeros básicos 2020 </vt:lpstr>
      <vt:lpstr>Observa atentamente esta imagen y comenta las preguntas…</vt:lpstr>
      <vt:lpstr>¡Sí, este símbolo es familiar!</vt:lpstr>
      <vt:lpstr>¿Qué representan estos corazones?</vt:lpstr>
      <vt:lpstr>Ya te preguntaste: ¿Por qué estamos haciendo esto?</vt:lpstr>
      <vt:lpstr>La Congregación de los Sagrados Corazones de Jesús y de María</vt:lpstr>
      <vt:lpstr>NUESTROS FUNDADORES</vt:lpstr>
      <vt:lpstr>¡Desafío! Intenta dibujar el símbolo de los SS.CC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me dice este signo?</dc:title>
  <dc:creator>Berni</dc:creator>
  <cp:lastModifiedBy>Bernardita Vargas</cp:lastModifiedBy>
  <cp:revision>44</cp:revision>
  <dcterms:created xsi:type="dcterms:W3CDTF">2015-06-05T15:14:06Z</dcterms:created>
  <dcterms:modified xsi:type="dcterms:W3CDTF">2020-07-09T20:24:45Z</dcterms:modified>
</cp:coreProperties>
</file>