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290" r:id="rId3"/>
    <p:sldId id="304" r:id="rId4"/>
    <p:sldId id="284" r:id="rId5"/>
    <p:sldId id="271" r:id="rId6"/>
    <p:sldId id="272" r:id="rId7"/>
    <p:sldId id="273" r:id="rId8"/>
    <p:sldId id="274" r:id="rId9"/>
    <p:sldId id="275" r:id="rId10"/>
    <p:sldId id="285" r:id="rId11"/>
    <p:sldId id="294" r:id="rId12"/>
    <p:sldId id="288" r:id="rId13"/>
    <p:sldId id="295" r:id="rId14"/>
    <p:sldId id="281" r:id="rId15"/>
    <p:sldId id="296" r:id="rId16"/>
    <p:sldId id="277" r:id="rId17"/>
    <p:sldId id="302" r:id="rId18"/>
    <p:sldId id="306" r:id="rId19"/>
    <p:sldId id="293" r:id="rId20"/>
    <p:sldId id="307" r:id="rId21"/>
    <p:sldId id="278" r:id="rId22"/>
    <p:sldId id="303" r:id="rId23"/>
    <p:sldId id="279" r:id="rId24"/>
    <p:sldId id="305" r:id="rId25"/>
    <p:sldId id="269" r:id="rId26"/>
    <p:sldId id="262" r:id="rId2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a Wenzel" initials="AW" lastIdx="2" clrIdx="0">
    <p:extLst>
      <p:ext uri="{19B8F6BF-5375-455C-9EA6-DF929625EA0E}">
        <p15:presenceInfo xmlns:p15="http://schemas.microsoft.com/office/powerpoint/2012/main" userId="146874c7150d3af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129B-A892-489B-BD5C-259C512E88BE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D8DC3-B9F4-43BD-A88E-55C989DE9E7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160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581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8177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1650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AC9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27" name="Imagen 26"/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5960533"/>
            <a:ext cx="9144000" cy="745067"/>
          </a:xfrm>
          <a:prstGeom prst="rect">
            <a:avLst/>
          </a:prstGeom>
        </p:spPr>
      </p:pic>
      <p:pic>
        <p:nvPicPr>
          <p:cNvPr id="7" name="Imagen 6" descr="LOGO SSCC MANQUEHUE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30" y="1809381"/>
            <a:ext cx="1744571" cy="2830352"/>
          </a:xfrm>
          <a:prstGeom prst="rect">
            <a:avLst/>
          </a:prstGeom>
        </p:spPr>
      </p:pic>
      <p:sp>
        <p:nvSpPr>
          <p:cNvPr id="12" name="Título 11"/>
          <p:cNvSpPr>
            <a:spLocks noGrp="1"/>
          </p:cNvSpPr>
          <p:nvPr>
            <p:ph type="title" hasCustomPrompt="1"/>
          </p:nvPr>
        </p:nvSpPr>
        <p:spPr>
          <a:xfrm>
            <a:off x="4127500" y="2357965"/>
            <a:ext cx="4406900" cy="1875367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rgbClr val="263358"/>
                </a:solidFill>
                <a:latin typeface="TheSans B2 ExtraLight"/>
                <a:cs typeface="TheSans B2 ExtraLight"/>
              </a:defRPr>
            </a:lvl1pPr>
          </a:lstStyle>
          <a:p>
            <a:r>
              <a:rPr lang="es-ES_tradnl" dirty="0"/>
              <a:t>Clic para editar titulo</a:t>
            </a:r>
            <a:br>
              <a:rPr lang="es-ES_tradnl" dirty="0"/>
            </a:br>
            <a:r>
              <a:rPr lang="es-ES_tradnl" dirty="0"/>
              <a:t>o presentación</a:t>
            </a:r>
            <a:br>
              <a:rPr lang="es-ES_tradnl" dirty="0"/>
            </a:br>
            <a:br>
              <a:rPr lang="es-ES_tradnl" dirty="0"/>
            </a:br>
            <a:r>
              <a:rPr lang="es-ES_tradnl" dirty="0"/>
              <a:t>Noviembre 2019</a:t>
            </a:r>
            <a:endParaRPr lang="es-ES" dirty="0"/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3860800" y="2184400"/>
            <a:ext cx="0" cy="204893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2933"/>
            <a:ext cx="9144000" cy="745067"/>
          </a:xfrm>
          <a:prstGeom prst="rect">
            <a:avLst/>
          </a:prstGeom>
        </p:spPr>
      </p:pic>
      <p:cxnSp>
        <p:nvCxnSpPr>
          <p:cNvPr id="28" name="Conector recto 27"/>
          <p:cNvCxnSpPr/>
          <p:nvPr userDrawn="1"/>
        </p:nvCxnSpPr>
        <p:spPr>
          <a:xfrm flipH="1">
            <a:off x="4127500" y="3505197"/>
            <a:ext cx="2832100" cy="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2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22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852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849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738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55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382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563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259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909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0382-E0D7-4AC2-B787-A7E37DEE6101}" type="datetimeFigureOut">
              <a:rPr lang="es-CL" smtClean="0"/>
              <a:t>09-04-2020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81004-4F30-44AC-B4B8-5C06428F802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033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8.m4a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21.m4a"/><Relationship Id="rId16" Type="http://schemas.openxmlformats.org/officeDocument/2006/relationships/image" Target="../media/image39.png"/><Relationship Id="rId1" Type="http://schemas.microsoft.com/office/2007/relationships/media" Target="../media/media21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3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45.jpeg"/><Relationship Id="rId3" Type="http://schemas.microsoft.com/office/2007/relationships/media" Target="../media/media24.m4a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17" Type="http://schemas.openxmlformats.org/officeDocument/2006/relationships/image" Target="../media/image44.png"/><Relationship Id="rId2" Type="http://schemas.openxmlformats.org/officeDocument/2006/relationships/audio" Target="../media/media23.m4a"/><Relationship Id="rId16" Type="http://schemas.openxmlformats.org/officeDocument/2006/relationships/image" Target="../media/image36.png"/><Relationship Id="rId20" Type="http://schemas.openxmlformats.org/officeDocument/2006/relationships/image" Target="../media/image47.png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31.png"/><Relationship Id="rId5" Type="http://schemas.microsoft.com/office/2007/relationships/media" Target="../media/media25.m4a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46.png"/><Relationship Id="rId4" Type="http://schemas.openxmlformats.org/officeDocument/2006/relationships/audio" Target="../media/media24.m4a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youtube.com/watch?v=LtDpx5HCG_Y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0.m4a"/><Relationship Id="rId7" Type="http://schemas.openxmlformats.org/officeDocument/2006/relationships/image" Target="../media/image50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0.m4a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esp.brainpop.com/ciencia/ecologia_y_comportamiento/cadena_alimentaria/" TargetMode="External"/><Relationship Id="rId5" Type="http://schemas.openxmlformats.org/officeDocument/2006/relationships/image" Target="../media/image52.png"/><Relationship Id="rId4" Type="http://schemas.openxmlformats.org/officeDocument/2006/relationships/hyperlink" Target="mailto:alejandra.wenzel@ssccmanquehue.c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4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g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9498FDE-B589-1B4C-A1FA-AD0806317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1"/>
            <a:ext cx="9144000" cy="5187651"/>
          </a:xfrm>
          <a:prstGeom prst="rect">
            <a:avLst/>
          </a:prstGeom>
          <a:ln>
            <a:solidFill>
              <a:schemeClr val="accent1"/>
            </a:solidFill>
            <a:prstDash val="solid"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582A26-A246-3747-A742-19D05F62A574}"/>
              </a:ext>
            </a:extLst>
          </p:cNvPr>
          <p:cNvSpPr txBox="1"/>
          <p:nvPr/>
        </p:nvSpPr>
        <p:spPr>
          <a:xfrm>
            <a:off x="4772907" y="2900756"/>
            <a:ext cx="2577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latin typeface="Arial" panose="020B0604020202020204" pitchFamily="34" charset="0"/>
                <a:cs typeface="Arial" panose="020B0604020202020204" pitchFamily="34" charset="0"/>
              </a:rPr>
              <a:t>CLASE 3 </a:t>
            </a:r>
          </a:p>
          <a:p>
            <a:r>
              <a:rPr lang="es-CL" sz="2000" i="1" dirty="0">
                <a:latin typeface="Arial" panose="020B0604020202020204" pitchFamily="34" charset="0"/>
                <a:cs typeface="Arial" panose="020B0604020202020204" pitchFamily="34" charset="0"/>
              </a:rPr>
              <a:t>CADENA ALIMENTARIA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A52EE6E-3616-0B45-8602-9A2065049590}"/>
              </a:ext>
            </a:extLst>
          </p:cNvPr>
          <p:cNvCxnSpPr>
            <a:cxnSpLocks/>
          </p:cNvCxnSpPr>
          <p:nvPr/>
        </p:nvCxnSpPr>
        <p:spPr>
          <a:xfrm>
            <a:off x="4865945" y="3833326"/>
            <a:ext cx="24841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668284-227B-F944-AD82-9A9F0979470A}"/>
              </a:ext>
            </a:extLst>
          </p:cNvPr>
          <p:cNvCxnSpPr>
            <a:cxnSpLocks/>
          </p:cNvCxnSpPr>
          <p:nvPr/>
        </p:nvCxnSpPr>
        <p:spPr>
          <a:xfrm>
            <a:off x="4572000" y="2785562"/>
            <a:ext cx="0" cy="14552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EC8D3A69-B026-4C2E-B244-FE4D37EBBD8A}"/>
              </a:ext>
            </a:extLst>
          </p:cNvPr>
          <p:cNvSpPr/>
          <p:nvPr/>
        </p:nvSpPr>
        <p:spPr>
          <a:xfrm>
            <a:off x="158618" y="4293096"/>
            <a:ext cx="88267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u="sng" dirty="0"/>
              <a:t>Objetivo de la clase: </a:t>
            </a:r>
          </a:p>
          <a:p>
            <a:r>
              <a:rPr lang="es-CL" sz="2000" dirty="0"/>
              <a:t>Establecer relaciones entre los seres vivos y el funcionamiento de la cadena alimentaria, para comprender que cualquier modificación, alterará a todo el ecosistema.</a:t>
            </a:r>
          </a:p>
          <a:p>
            <a:r>
              <a:rPr lang="es-ES" sz="2000" dirty="0"/>
              <a:t> </a:t>
            </a:r>
            <a:endParaRPr lang="es-CL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9E9B72-D61C-4B1E-9BAE-B23AD756CEBC}"/>
              </a:ext>
            </a:extLst>
          </p:cNvPr>
          <p:cNvSpPr txBox="1"/>
          <p:nvPr/>
        </p:nvSpPr>
        <p:spPr>
          <a:xfrm>
            <a:off x="4731121" y="3846239"/>
            <a:ext cx="2577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i="1" dirty="0">
                <a:latin typeface="Arial" panose="020B0604020202020204" pitchFamily="34" charset="0"/>
                <a:cs typeface="Arial" panose="020B0604020202020204" pitchFamily="34" charset="0"/>
              </a:rPr>
              <a:t>09/04/2020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7E7E6E6-78AB-4661-A33F-F4DFFF727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1521" y="143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29FC5B-0B50-497D-A7A8-113EF4183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1340768"/>
            <a:ext cx="6763694" cy="25816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E8948E-5A5C-4436-9220-E271BAB73043}"/>
              </a:ext>
            </a:extLst>
          </p:cNvPr>
          <p:cNvSpPr txBox="1"/>
          <p:nvPr/>
        </p:nvSpPr>
        <p:spPr>
          <a:xfrm>
            <a:off x="143507" y="16329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/>
              <a:t>Los pondremos línea….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23C24F3-1306-4D82-AC8B-C556E688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2200" y="517237"/>
            <a:ext cx="609600" cy="609600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683BEB3A-8F0E-4692-806D-28EC81118D62}"/>
              </a:ext>
            </a:extLst>
          </p:cNvPr>
          <p:cNvGrpSpPr/>
          <p:nvPr/>
        </p:nvGrpSpPr>
        <p:grpSpPr>
          <a:xfrm>
            <a:off x="507168" y="4136334"/>
            <a:ext cx="7881256" cy="2712693"/>
            <a:chOff x="507168" y="4136334"/>
            <a:chExt cx="7881256" cy="271269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1B8C179-FCB1-4EB1-A166-B94A69B91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168" y="4136334"/>
              <a:ext cx="7881256" cy="2712693"/>
            </a:xfrm>
            <a:prstGeom prst="rect">
              <a:avLst/>
            </a:prstGeom>
          </p:spPr>
        </p:pic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AD7BC319-6B6C-4A68-B831-FB908E923B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062" y="5650396"/>
              <a:ext cx="40440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56D028C7-7E9C-489B-BBD9-82D7BC2609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6" y="5626627"/>
              <a:ext cx="288032" cy="237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1916214A-4D8D-4C0F-A56F-9E52A09A98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4088" y="5591417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514BA00-1269-4633-90D1-2C58E95E53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3768" y="5581452"/>
              <a:ext cx="432048" cy="77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2B62B17-0B8C-4CE3-B54F-371AEDD53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4466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D15B28-B000-4E05-8D44-801A30E3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660" y="153642"/>
            <a:ext cx="5041564" cy="6682387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C4482D1-6F80-42D5-8CA0-EA86D3808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7740" y="2559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ENTRENAMENTS - ESCOLA FUTBOL BASE L'OLLERIA">
            <a:extLst>
              <a:ext uri="{FF2B5EF4-FFF2-40B4-BE49-F238E27FC236}">
                <a16:creationId xmlns:a16="http://schemas.microsoft.com/office/drawing/2014/main" id="{82166992-72DC-4EA2-B697-CD5157A429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712"/>
            <a:ext cx="3075716" cy="491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1E6939-390A-4376-9B57-72A610E0DE5E}"/>
              </a:ext>
            </a:extLst>
          </p:cNvPr>
          <p:cNvSpPr txBox="1"/>
          <p:nvPr/>
        </p:nvSpPr>
        <p:spPr>
          <a:xfrm>
            <a:off x="0" y="116632"/>
            <a:ext cx="9124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/>
              <a:t>¿Para qué nos sirve el alimento que consumimos?</a:t>
            </a:r>
          </a:p>
        </p:txBody>
      </p:sp>
      <p:pic>
        <p:nvPicPr>
          <p:cNvPr id="17" name="Picture 2" descr="Touches of the ball gif">
            <a:extLst>
              <a:ext uri="{FF2B5EF4-FFF2-40B4-BE49-F238E27FC236}">
                <a16:creationId xmlns:a16="http://schemas.microsoft.com/office/drawing/2014/main" id="{023BAF09-CBBC-4CB0-849D-A0A0E4A146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58" y="2215517"/>
            <a:ext cx="3053748" cy="30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85D24C19-11BF-4A74-9F59-3D32B870F3B1}"/>
              </a:ext>
            </a:extLst>
          </p:cNvPr>
          <p:cNvGrpSpPr/>
          <p:nvPr/>
        </p:nvGrpSpPr>
        <p:grpSpPr>
          <a:xfrm>
            <a:off x="3464342" y="4797152"/>
            <a:ext cx="2667362" cy="1552576"/>
            <a:chOff x="5139940" y="4869160"/>
            <a:chExt cx="2667362" cy="1552576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0D4CA8A-A427-490B-B53A-6CF6E13D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9940" y="4869160"/>
              <a:ext cx="2667362" cy="1552576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D6B2812-B69D-404A-A108-7EC70D8A2308}"/>
                </a:ext>
              </a:extLst>
            </p:cNvPr>
            <p:cNvSpPr txBox="1"/>
            <p:nvPr/>
          </p:nvSpPr>
          <p:spPr>
            <a:xfrm rot="20489741">
              <a:off x="5685758" y="5342215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4000" b="1" dirty="0">
                  <a:latin typeface="Chiller" panose="04020404031007020602" pitchFamily="82" charset="0"/>
                </a:rPr>
                <a:t>ENERGÍA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FB905938-533A-4145-97DA-15D777528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1" y="1838668"/>
            <a:ext cx="3500044" cy="218303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663565-257D-44A8-BC29-76A0A80C4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2638" y="1112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0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3A09524-E104-43C4-8068-1A2CE5537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0"/>
            <a:ext cx="5256584" cy="6967387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5D00DB0-0584-44A1-AF77-59D76AC01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A44D8-48F6-43E3-9753-472A61C8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Indicamos con flechas la dirección de la energía en la cadena alimenticia: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0DF09FE-787C-45DB-BA37-87FF5572D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390" y="1823857"/>
            <a:ext cx="4164778" cy="2769014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EF5A3B2C-CBF4-4773-8DAE-9E75DD3754C4}"/>
              </a:ext>
            </a:extLst>
          </p:cNvPr>
          <p:cNvGrpSpPr/>
          <p:nvPr/>
        </p:nvGrpSpPr>
        <p:grpSpPr>
          <a:xfrm>
            <a:off x="134958" y="4683123"/>
            <a:ext cx="8874081" cy="2193752"/>
            <a:chOff x="134958" y="4683123"/>
            <a:chExt cx="8874081" cy="2193752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71C7C10B-E161-4FC8-9635-5C31488E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958" y="4683123"/>
              <a:ext cx="8874081" cy="219375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20E6784-63A3-4E97-8DF0-BE3EA881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7622" y="5192719"/>
              <a:ext cx="784288" cy="58728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2784E1F-4231-4F25-A976-B6E02E75A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91769" y="5339540"/>
              <a:ext cx="560461" cy="41967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64FBABF-5BFA-4752-A2D2-939642C82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42420" y="5493067"/>
              <a:ext cx="392143" cy="293639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F1D51417-839A-4F84-95A9-0BCB9890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9888" y="5035378"/>
              <a:ext cx="947815" cy="709730"/>
            </a:xfrm>
            <a:prstGeom prst="rect">
              <a:avLst/>
            </a:prstGeom>
          </p:spPr>
        </p:pic>
      </p:grp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039FB16-019E-4DBF-B720-0134575DB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9810" y="1823857"/>
            <a:ext cx="609600" cy="609600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C40F2AC-5593-409F-8B9E-C60889C9CE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368" y="373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B5B2230-647B-418F-931B-A96F22842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919" y="2132856"/>
            <a:ext cx="609600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05C754-C0B5-45C3-8E83-F6186DF2D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88640"/>
            <a:ext cx="6589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18605-140F-4243-962B-009ABD1C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496788E-F231-4C14-8F11-8B86E71668E0}"/>
              </a:ext>
            </a:extLst>
          </p:cNvPr>
          <p:cNvSpPr txBox="1">
            <a:spLocks/>
          </p:cNvSpPr>
          <p:nvPr/>
        </p:nvSpPr>
        <p:spPr>
          <a:xfrm>
            <a:off x="428353" y="4120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Eslabones de la cadena alimenticia:</a:t>
            </a:r>
          </a:p>
        </p:txBody>
      </p:sp>
      <p:pic>
        <p:nvPicPr>
          <p:cNvPr id="24" name="Picture 2" descr="Cadena de eslabones">
            <a:extLst>
              <a:ext uri="{FF2B5EF4-FFF2-40B4-BE49-F238E27FC236}">
                <a16:creationId xmlns:a16="http://schemas.microsoft.com/office/drawing/2014/main" id="{48F26C94-B7FE-4050-BAB9-99720748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35696" y="4726304"/>
            <a:ext cx="2434219" cy="8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7DF6BF2-0181-4E0E-B0A7-7ABF3F974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57" y="1692532"/>
            <a:ext cx="7816486" cy="1932305"/>
          </a:xfrm>
          <a:prstGeom prst="rect">
            <a:avLst/>
          </a:prstGeom>
        </p:spPr>
      </p:pic>
      <p:pic>
        <p:nvPicPr>
          <p:cNvPr id="1028" name="Picture 4" descr="Preguntas y respuestas - Coelectrix">
            <a:extLst>
              <a:ext uri="{FF2B5EF4-FFF2-40B4-BE49-F238E27FC236}">
                <a16:creationId xmlns:a16="http://schemas.microsoft.com/office/drawing/2014/main" id="{74044358-EE3E-44FC-BBCF-74D8AE05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84645"/>
            <a:ext cx="1550163" cy="11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FA76C12-A46F-4D24-AE01-5687000D6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7402" y="3975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18605-140F-4243-962B-009ABD1C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B59B631-2655-4F5D-BCAC-D9F92D94B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86341" y="6175155"/>
            <a:ext cx="878023" cy="4361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A369D3-1DB7-40CA-8054-0E36C1613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654" y="5204756"/>
            <a:ext cx="1025969" cy="9154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72D3D6-E27E-4AAB-AAE1-3BE31229C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52" y="5091744"/>
            <a:ext cx="1188270" cy="16032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2E74BC-11E1-4193-AFB7-0EBEA6BE0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202" y="6061617"/>
            <a:ext cx="919291" cy="5001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7EB8FA-8297-48F1-AE52-43327058E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1803" y="5486291"/>
            <a:ext cx="955623" cy="1143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6C97E2-E118-4AB5-8D0D-94698F695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4212" y="4677348"/>
            <a:ext cx="1247949" cy="8287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50CA04-BD9D-45C3-98F3-D743D294F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523" y="5479994"/>
            <a:ext cx="1710335" cy="1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955DEB-A569-4D9F-B9C5-F84D0658B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0209" y="5189959"/>
            <a:ext cx="924054" cy="13717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2D85A4-4438-4810-9E90-BD7246C4A2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5813" y="4946520"/>
            <a:ext cx="1028844" cy="1066949"/>
          </a:xfrm>
          <a:prstGeom prst="rect">
            <a:avLst/>
          </a:prstGeom>
        </p:spPr>
      </p:pic>
      <p:pic>
        <p:nvPicPr>
          <p:cNvPr id="24" name="Picture 2" descr="Cadena de eslabones">
            <a:extLst>
              <a:ext uri="{FF2B5EF4-FFF2-40B4-BE49-F238E27FC236}">
                <a16:creationId xmlns:a16="http://schemas.microsoft.com/office/drawing/2014/main" id="{48F26C94-B7FE-4050-BAB9-99720748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40235" y="895444"/>
            <a:ext cx="3644473" cy="131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B9153F-9195-461C-BD74-C7B9A958AD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0010" y="2791213"/>
            <a:ext cx="680192" cy="11639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BED7A0-D47C-451A-BCC2-E141C28787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1362" y="2788591"/>
            <a:ext cx="604493" cy="11666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754F35-1942-4A12-A07A-F362554FB2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1560" y="2788591"/>
            <a:ext cx="604493" cy="11639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F29DE0-4965-4724-83BD-D431D1F82A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4318" y="2788591"/>
            <a:ext cx="687657" cy="1265192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62B162A1-CE18-4EA3-92C8-90A68DF79E58}"/>
              </a:ext>
            </a:extLst>
          </p:cNvPr>
          <p:cNvSpPr txBox="1">
            <a:spLocks/>
          </p:cNvSpPr>
          <p:nvPr/>
        </p:nvSpPr>
        <p:spPr>
          <a:xfrm>
            <a:off x="399006" y="-285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Realiza la actividad n°5 de la pág. 3</a:t>
            </a:r>
          </a:p>
        </p:txBody>
      </p:sp>
      <p:pic>
        <p:nvPicPr>
          <p:cNvPr id="1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F37EBAF-4D25-4FB6-8294-9CBF9C5E0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74103" y="1753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D458ED-2C3C-450E-913D-50BE674F5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4684"/>
            <a:ext cx="4404466" cy="5688632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8BE57A9-5DE7-4874-9344-36F24DA04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9936" y="1956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930725-0B1B-4EDB-BD71-2DDA9BCD3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630" y="584684"/>
            <a:ext cx="431746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6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18605-140F-4243-962B-009ABD1C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B59B631-2655-4F5D-BCAC-D9F92D94B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903" y="6147220"/>
            <a:ext cx="878023" cy="4361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A369D3-1DB7-40CA-8054-0E36C161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895" y="4844753"/>
            <a:ext cx="1025969" cy="9154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72D3D6-E27E-4AAB-AAE1-3BE31229C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52" y="5091744"/>
            <a:ext cx="1188270" cy="16032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2E74BC-11E1-4193-AFB7-0EBEA6BE0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827" y="5949475"/>
            <a:ext cx="919291" cy="5001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7EB8FA-8297-48F1-AE52-43327058E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803" y="5486291"/>
            <a:ext cx="955623" cy="1143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6C97E2-E118-4AB5-8D0D-94698F695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975" y="4677348"/>
            <a:ext cx="1247949" cy="8287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50CA04-BD9D-45C3-98F3-D743D294F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3750" y="5388460"/>
            <a:ext cx="1710335" cy="1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955DEB-A569-4D9F-B9C5-F84D0658B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0209" y="5189959"/>
            <a:ext cx="924054" cy="13717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2D85A4-4438-4810-9E90-BD7246C4A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5813" y="4946520"/>
            <a:ext cx="1028844" cy="10669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28B295-B2DB-4978-B7C6-FD027C06D9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452" y="116632"/>
            <a:ext cx="8542635" cy="45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8A6C5-04C6-4FEE-AF33-0F5E1339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Necesitarás…</a:t>
            </a:r>
          </a:p>
        </p:txBody>
      </p:sp>
      <p:pic>
        <p:nvPicPr>
          <p:cNvPr id="3074" name="Picture 2" descr="Ilustración De Los Niños Que Estudian Con El Uso De La Computadora ...">
            <a:extLst>
              <a:ext uri="{FF2B5EF4-FFF2-40B4-BE49-F238E27FC236}">
                <a16:creationId xmlns:a16="http://schemas.microsoft.com/office/drawing/2014/main" id="{A9565006-ACA2-48E1-B4A0-5B7D604D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460"/>
            <a:ext cx="5868144" cy="413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9DAE2B9-19B6-4776-8CFD-1A2B9B516727}"/>
              </a:ext>
            </a:extLst>
          </p:cNvPr>
          <p:cNvSpPr txBox="1">
            <a:spLocks/>
          </p:cNvSpPr>
          <p:nvPr/>
        </p:nvSpPr>
        <p:spPr>
          <a:xfrm>
            <a:off x="2915816" y="5693898"/>
            <a:ext cx="5565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dirty="0"/>
              <a:t>… y tendrás una semana a partir de hoy</a:t>
            </a: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ED1BA4-2495-46E6-88C3-EE54BA24B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1395984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248669A-2887-427E-8AB3-7009D4527A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425" y="5693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2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18605-140F-4243-962B-009ABD1C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B59B631-2655-4F5D-BCAC-D9F92D94B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963505" y="1395215"/>
            <a:ext cx="878023" cy="4361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A369D3-1DB7-40CA-8054-0E36C1613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239" y="1371320"/>
            <a:ext cx="1025969" cy="9154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72D3D6-E27E-4AAB-AAE1-3BE31229C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54420"/>
            <a:ext cx="1188270" cy="16032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2E74BC-11E1-4193-AFB7-0EBEA6BE0A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10" y="2268629"/>
            <a:ext cx="919291" cy="5001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7EB8FA-8297-48F1-AE52-43327058EE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9437" y="1427631"/>
            <a:ext cx="955623" cy="1143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6C97E2-E118-4AB5-8D0D-94698F6950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0477" y="1831557"/>
            <a:ext cx="1247949" cy="8287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50CA04-BD9D-45C3-98F3-D743D294F6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2517" y="68198"/>
            <a:ext cx="1710335" cy="1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955DEB-A569-4D9F-B9C5-F84D0658BB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98318" y="1186103"/>
            <a:ext cx="924054" cy="13717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92D85A4-4438-4810-9E90-BD7246C4A2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6061" y="66164"/>
            <a:ext cx="1028844" cy="10669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ED8252B-133B-4795-B2AC-FFB53FB7F8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6683" y="217169"/>
            <a:ext cx="576530" cy="466534"/>
          </a:xfrm>
          <a:prstGeom prst="rect">
            <a:avLst/>
          </a:prstGeom>
        </p:spPr>
      </p:pic>
      <p:pic>
        <p:nvPicPr>
          <p:cNvPr id="1026" name="Picture 2" descr="▷ Lombrices: ¿Qué son y qué tipos hay?【2018】 Lombrices.info">
            <a:extLst>
              <a:ext uri="{FF2B5EF4-FFF2-40B4-BE49-F238E27FC236}">
                <a16:creationId xmlns:a16="http://schemas.microsoft.com/office/drawing/2014/main" id="{5EB7F4F0-F752-48E3-8458-AB585032E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76" y="1360606"/>
            <a:ext cx="430835" cy="2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AC3161A-2F82-4235-BA01-1F05201CCF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55722" y="978600"/>
            <a:ext cx="692696" cy="69269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15C1813-9234-48B4-A415-9AF23328E5F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37122" y="220675"/>
            <a:ext cx="756001" cy="757925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8A58170-C0BB-43E2-AB4E-8AEB625B6AAA}"/>
              </a:ext>
            </a:extLst>
          </p:cNvPr>
          <p:cNvSpPr/>
          <p:nvPr/>
        </p:nvSpPr>
        <p:spPr>
          <a:xfrm>
            <a:off x="15716" y="44625"/>
            <a:ext cx="2139727" cy="2880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348BCB3-0437-4586-BF75-2ABC54572C45}"/>
              </a:ext>
            </a:extLst>
          </p:cNvPr>
          <p:cNvSpPr/>
          <p:nvPr/>
        </p:nvSpPr>
        <p:spPr>
          <a:xfrm>
            <a:off x="2774552" y="44625"/>
            <a:ext cx="3540312" cy="26776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58981582-1A93-4F0F-BEA3-9CEB2DE6B048}"/>
              </a:ext>
            </a:extLst>
          </p:cNvPr>
          <p:cNvSpPr/>
          <p:nvPr/>
        </p:nvSpPr>
        <p:spPr>
          <a:xfrm>
            <a:off x="6837047" y="66165"/>
            <a:ext cx="2139727" cy="17651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8E46D29-6780-4121-AE3E-65D32C87CA0D}"/>
              </a:ext>
            </a:extLst>
          </p:cNvPr>
          <p:cNvGrpSpPr/>
          <p:nvPr/>
        </p:nvGrpSpPr>
        <p:grpSpPr>
          <a:xfrm>
            <a:off x="572042" y="2934740"/>
            <a:ext cx="919291" cy="2667861"/>
            <a:chOff x="572042" y="2934740"/>
            <a:chExt cx="919291" cy="2667861"/>
          </a:xfrm>
        </p:grpSpPr>
        <p:sp>
          <p:nvSpPr>
            <p:cNvPr id="3" name="Flecha: hacia abajo 2">
              <a:extLst>
                <a:ext uri="{FF2B5EF4-FFF2-40B4-BE49-F238E27FC236}">
                  <a16:creationId xmlns:a16="http://schemas.microsoft.com/office/drawing/2014/main" id="{98CF2D74-037E-456F-92F9-DAB1D3678496}"/>
                </a:ext>
              </a:extLst>
            </p:cNvPr>
            <p:cNvSpPr/>
            <p:nvPr/>
          </p:nvSpPr>
          <p:spPr>
            <a:xfrm>
              <a:off x="572042" y="2934740"/>
              <a:ext cx="919291" cy="2667861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C654211-7EFB-4F94-BB4F-FE03BDA9DA7B}"/>
                </a:ext>
              </a:extLst>
            </p:cNvPr>
            <p:cNvSpPr/>
            <p:nvPr/>
          </p:nvSpPr>
          <p:spPr>
            <a:xfrm>
              <a:off x="889475" y="2983011"/>
              <a:ext cx="297652" cy="24622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PRODUCTORES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E5F1C67-1128-42CD-AC5C-8E2862631152}"/>
              </a:ext>
            </a:extLst>
          </p:cNvPr>
          <p:cNvGrpSpPr/>
          <p:nvPr/>
        </p:nvGrpSpPr>
        <p:grpSpPr>
          <a:xfrm>
            <a:off x="4133418" y="2708920"/>
            <a:ext cx="919291" cy="2808311"/>
            <a:chOff x="4112354" y="2924945"/>
            <a:chExt cx="919291" cy="2808311"/>
          </a:xfrm>
        </p:grpSpPr>
        <p:sp>
          <p:nvSpPr>
            <p:cNvPr id="22" name="Flecha: hacia abajo 21">
              <a:extLst>
                <a:ext uri="{FF2B5EF4-FFF2-40B4-BE49-F238E27FC236}">
                  <a16:creationId xmlns:a16="http://schemas.microsoft.com/office/drawing/2014/main" id="{EB313092-6CBD-4469-B40D-1F26992C47B7}"/>
                </a:ext>
              </a:extLst>
            </p:cNvPr>
            <p:cNvSpPr/>
            <p:nvPr/>
          </p:nvSpPr>
          <p:spPr>
            <a:xfrm>
              <a:off x="4112354" y="2934740"/>
              <a:ext cx="919291" cy="2798516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D2B5959-E0DC-4F85-8851-519FB7BEE4D2}"/>
                </a:ext>
              </a:extLst>
            </p:cNvPr>
            <p:cNvSpPr/>
            <p:nvPr/>
          </p:nvSpPr>
          <p:spPr>
            <a:xfrm>
              <a:off x="4423173" y="2924945"/>
              <a:ext cx="297652" cy="26776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CONSUMIDORES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E04C5BF-7778-4267-B650-30D5DF897236}"/>
              </a:ext>
            </a:extLst>
          </p:cNvPr>
          <p:cNvGrpSpPr/>
          <p:nvPr/>
        </p:nvGrpSpPr>
        <p:grpSpPr>
          <a:xfrm>
            <a:off x="7455980" y="1829033"/>
            <a:ext cx="919291" cy="3400884"/>
            <a:chOff x="7524903" y="2044340"/>
            <a:chExt cx="919291" cy="3400884"/>
          </a:xfrm>
        </p:grpSpPr>
        <p:sp>
          <p:nvSpPr>
            <p:cNvPr id="23" name="Flecha: hacia abajo 22">
              <a:extLst>
                <a:ext uri="{FF2B5EF4-FFF2-40B4-BE49-F238E27FC236}">
                  <a16:creationId xmlns:a16="http://schemas.microsoft.com/office/drawing/2014/main" id="{8F33A6D9-1D39-4206-9253-D1EE977258BD}"/>
                </a:ext>
              </a:extLst>
            </p:cNvPr>
            <p:cNvSpPr/>
            <p:nvPr/>
          </p:nvSpPr>
          <p:spPr>
            <a:xfrm>
              <a:off x="7524903" y="2060849"/>
              <a:ext cx="919291" cy="3384375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578D16E-633F-4BD3-973D-6B35DA184EB1}"/>
                </a:ext>
              </a:extLst>
            </p:cNvPr>
            <p:cNvSpPr/>
            <p:nvPr/>
          </p:nvSpPr>
          <p:spPr>
            <a:xfrm>
              <a:off x="7840109" y="2044340"/>
              <a:ext cx="297652" cy="33239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DESCOMPONEDORES</a:t>
              </a: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5FBC31C-A8A5-452C-A769-0DA53612CD97}"/>
              </a:ext>
            </a:extLst>
          </p:cNvPr>
          <p:cNvSpPr txBox="1"/>
          <p:nvPr/>
        </p:nvSpPr>
        <p:spPr>
          <a:xfrm>
            <a:off x="35497" y="5602600"/>
            <a:ext cx="2304256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PRODUCEN su propio alimento</a:t>
            </a:r>
          </a:p>
          <a:p>
            <a:r>
              <a:rPr lang="es-CL" dirty="0" err="1">
                <a:latin typeface="Comic Sans MS" panose="030F0702030302020204" pitchFamily="66" charset="0"/>
              </a:rPr>
              <a:t>Ej</a:t>
            </a:r>
            <a:r>
              <a:rPr lang="es-CL" dirty="0">
                <a:latin typeface="Comic Sans MS" panose="030F0702030302020204" pitchFamily="66" charset="0"/>
              </a:rPr>
              <a:t>: plantas y algas.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0EFD5FE-0331-4A27-AB35-87A0E0A8E25B}"/>
              </a:ext>
            </a:extLst>
          </p:cNvPr>
          <p:cNvSpPr txBox="1"/>
          <p:nvPr/>
        </p:nvSpPr>
        <p:spPr>
          <a:xfrm>
            <a:off x="2627074" y="5541039"/>
            <a:ext cx="302504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CONSUMEN a otros seres vivos para alimentarse</a:t>
            </a:r>
          </a:p>
          <a:p>
            <a:r>
              <a:rPr lang="es-CL" dirty="0" err="1">
                <a:latin typeface="Comic Sans MS" panose="030F0702030302020204" pitchFamily="66" charset="0"/>
              </a:rPr>
              <a:t>Ej</a:t>
            </a:r>
            <a:r>
              <a:rPr lang="es-CL" dirty="0">
                <a:latin typeface="Comic Sans MS" panose="030F0702030302020204" pitchFamily="66" charset="0"/>
              </a:rPr>
              <a:t>: herbívoros, carnívoros y omnívoros.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A6C5FB4-EC44-47C2-8BCB-C59D249BCCDA}"/>
              </a:ext>
            </a:extLst>
          </p:cNvPr>
          <p:cNvSpPr txBox="1"/>
          <p:nvPr/>
        </p:nvSpPr>
        <p:spPr>
          <a:xfrm>
            <a:off x="5940152" y="5229200"/>
            <a:ext cx="3197746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DESCOMPONEN restos de seres vivos o entregando nutrientes a la tierra. </a:t>
            </a:r>
          </a:p>
          <a:p>
            <a:r>
              <a:rPr lang="es-CL" dirty="0" err="1">
                <a:latin typeface="Comic Sans MS" panose="030F0702030302020204" pitchFamily="66" charset="0"/>
              </a:rPr>
              <a:t>Ej</a:t>
            </a:r>
            <a:r>
              <a:rPr lang="es-CL" dirty="0">
                <a:latin typeface="Comic Sans MS" panose="030F0702030302020204" pitchFamily="66" charset="0"/>
              </a:rPr>
              <a:t>: larvas, hongos, algunas lombrices y bacterias.</a:t>
            </a:r>
          </a:p>
        </p:txBody>
      </p:sp>
      <p:pic>
        <p:nvPicPr>
          <p:cNvPr id="3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E4A1C86-B173-4792-95A8-9CD33B280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04024" y="3373798"/>
            <a:ext cx="609600" cy="609600"/>
          </a:xfrm>
          <a:prstGeom prst="rect">
            <a:avLst/>
          </a:prstGeom>
        </p:spPr>
      </p:pic>
      <p:pic>
        <p:nvPicPr>
          <p:cNvPr id="3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7DA4958-D7E6-4035-B217-CF5223EF01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42520" y="3761248"/>
            <a:ext cx="609600" cy="609600"/>
          </a:xfrm>
          <a:prstGeom prst="rect">
            <a:avLst/>
          </a:prstGeom>
        </p:spPr>
      </p:pic>
      <p:pic>
        <p:nvPicPr>
          <p:cNvPr id="3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A03303-CECA-47FC-81DA-538C2CD581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28298" y="429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8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7D86C-4DB2-4BDB-9C3C-D353B086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Flujo de energía en la cadena alimenticia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25003B-F56E-4B3E-8703-84AB1BB2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8686"/>
            <a:ext cx="9144000" cy="3980628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D2655BE-75C1-470D-AA08-761AF6CCF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1438686"/>
            <a:ext cx="609600" cy="609600"/>
          </a:xfrm>
          <a:prstGeom prst="rect">
            <a:avLst/>
          </a:prstGeom>
        </p:spPr>
      </p:pic>
      <p:sp>
        <p:nvSpPr>
          <p:cNvPr id="11" name="Marcador de contenido 3">
            <a:extLst>
              <a:ext uri="{FF2B5EF4-FFF2-40B4-BE49-F238E27FC236}">
                <a16:creationId xmlns:a16="http://schemas.microsoft.com/office/drawing/2014/main" id="{41BCB8B8-AE98-44D5-AE88-2E9D23B3F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61582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hlinkClick r:id="rId6"/>
              </a:rPr>
              <a:t>https://www.youtube.com/watch?v=LtDpx5HCG_Y</a:t>
            </a:r>
            <a:endParaRPr lang="es-CL" sz="2000" dirty="0"/>
          </a:p>
        </p:txBody>
      </p:sp>
      <p:pic>
        <p:nvPicPr>
          <p:cNvPr id="2052" name="Picture 4" descr="Reproductor de video | Icono Gratis">
            <a:extLst>
              <a:ext uri="{FF2B5EF4-FFF2-40B4-BE49-F238E27FC236}">
                <a16:creationId xmlns:a16="http://schemas.microsoft.com/office/drawing/2014/main" id="{9B1B4824-DD17-413E-8447-1F24F272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82619"/>
            <a:ext cx="1286272" cy="12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90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98875-E601-40EE-A46D-1FB27AFE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6B99C2-27E4-409F-8791-32A34D7D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A641AD-1993-45FB-B1FD-B69D3A95B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44" y="152974"/>
            <a:ext cx="6078868" cy="6430387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3BE9EE7-1374-4CA6-9324-ED9D92E6A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7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BD83565-AF36-48F0-99BF-6D2BFC52E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48680"/>
            <a:ext cx="609600" cy="609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659909-DF90-41A2-BDED-4852B2208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684" y="188640"/>
            <a:ext cx="494817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dena alimenticia final">
            <a:hlinkClick r:id="" action="ppaction://media"/>
            <a:extLst>
              <a:ext uri="{FF2B5EF4-FFF2-40B4-BE49-F238E27FC236}">
                <a16:creationId xmlns:a16="http://schemas.microsoft.com/office/drawing/2014/main" id="{3A499F67-0E05-402C-BAD7-DC081AA71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804" y="2286000"/>
            <a:ext cx="8134350" cy="4572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08236D-264C-42CB-9645-58A3A3A8C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188639"/>
            <a:ext cx="3275856" cy="4242777"/>
          </a:xfrm>
          <a:prstGeom prst="rect">
            <a:avLst/>
          </a:prstGeom>
        </p:spPr>
      </p:pic>
      <p:pic>
        <p:nvPicPr>
          <p:cNvPr id="7" name="Picture 2" descr="Reproductor de video | Icono Gratis">
            <a:extLst>
              <a:ext uri="{FF2B5EF4-FFF2-40B4-BE49-F238E27FC236}">
                <a16:creationId xmlns:a16="http://schemas.microsoft.com/office/drawing/2014/main" id="{417DFB9C-49C4-4758-9AA6-9AA7E4D8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20" y="795895"/>
            <a:ext cx="1457959" cy="14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897BB4-7326-4543-AA7C-4A352BC83E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576" y="62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1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780D570-C3E5-490A-A1D6-15443CC14084}"/>
              </a:ext>
            </a:extLst>
          </p:cNvPr>
          <p:cNvSpPr txBox="1"/>
          <p:nvPr/>
        </p:nvSpPr>
        <p:spPr>
          <a:xfrm>
            <a:off x="179512" y="4545092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u="sng" dirty="0"/>
              <a:t>Curso</a:t>
            </a:r>
            <a:r>
              <a:rPr lang="es-CL" sz="2000" b="1" dirty="0"/>
              <a:t>	</a:t>
            </a:r>
            <a:r>
              <a:rPr lang="es-CL" sz="2000" b="1" u="sng" dirty="0"/>
              <a:t>Profesora</a:t>
            </a:r>
            <a:r>
              <a:rPr lang="es-CL" sz="2000" b="1" dirty="0"/>
              <a:t>					</a:t>
            </a:r>
            <a:r>
              <a:rPr lang="es-CL" sz="2000" b="1" u="sng" dirty="0"/>
              <a:t>Mail</a:t>
            </a:r>
          </a:p>
          <a:p>
            <a:r>
              <a:rPr lang="es-CL" sz="2000" b="1" dirty="0"/>
              <a:t>4°A	Miss María Laura </a:t>
            </a:r>
            <a:r>
              <a:rPr lang="es-CL" sz="2000" b="1" dirty="0" err="1"/>
              <a:t>Buxedas</a:t>
            </a:r>
            <a:r>
              <a:rPr lang="es-CL" sz="2000" b="1" dirty="0"/>
              <a:t>: 	maria.buxedas@ssccmanquehue.cl</a:t>
            </a:r>
          </a:p>
          <a:p>
            <a:r>
              <a:rPr lang="es-CL" sz="2000" b="1" dirty="0"/>
              <a:t>4°B	Miss Fernanda Bonifaz: 		fernanda.bonifaz@ssccmanquehue.cl</a:t>
            </a:r>
          </a:p>
          <a:p>
            <a:r>
              <a:rPr lang="es-CL" sz="2000" b="1" dirty="0"/>
              <a:t>4°C	Miss María Laura </a:t>
            </a:r>
            <a:r>
              <a:rPr lang="es-CL" sz="2000" b="1" dirty="0" err="1"/>
              <a:t>Buxedas</a:t>
            </a:r>
            <a:r>
              <a:rPr lang="es-CL" sz="2000" b="1" dirty="0"/>
              <a:t>: 	maria.buxedas@ssccmanquehue.cl</a:t>
            </a:r>
          </a:p>
          <a:p>
            <a:r>
              <a:rPr lang="es-CL" sz="2000" b="1" dirty="0"/>
              <a:t>4°D	Miss Alejandra Wenzel: 		</a:t>
            </a:r>
            <a:r>
              <a:rPr lang="es-CL" sz="20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alejandra.wenzel@ssccmanquehue.cl</a:t>
            </a:r>
            <a:endParaRPr lang="es-CL" sz="2000" b="1" dirty="0"/>
          </a:p>
          <a:p>
            <a:endParaRPr lang="es-CL" sz="2000" b="1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E3E3E5F-C99A-46E5-B23D-C0EFF6450AAA}"/>
              </a:ext>
            </a:extLst>
          </p:cNvPr>
          <p:cNvSpPr/>
          <p:nvPr/>
        </p:nvSpPr>
        <p:spPr>
          <a:xfrm>
            <a:off x="107504" y="4298321"/>
            <a:ext cx="8928992" cy="24325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194" name="Picture 2" descr="4.2.- Corrección de tareas.">
            <a:extLst>
              <a:ext uri="{FF2B5EF4-FFF2-40B4-BE49-F238E27FC236}">
                <a16:creationId xmlns:a16="http://schemas.microsoft.com/office/drawing/2014/main" id="{546ABBD3-E5CC-44DA-93CE-9EB74BD9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8" y="203802"/>
            <a:ext cx="3917321" cy="39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D37845-2AAE-4821-B766-23CC2C0F3F59}"/>
              </a:ext>
            </a:extLst>
          </p:cNvPr>
          <p:cNvSpPr txBox="1"/>
          <p:nvPr/>
        </p:nvSpPr>
        <p:spPr>
          <a:xfrm>
            <a:off x="4935403" y="274194"/>
            <a:ext cx="3287964" cy="369331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latin typeface="Cooper Black" panose="0208090404030B020404" pitchFamily="18" charset="0"/>
              </a:rPr>
              <a:t>Si quieres repasar esta clase, seguir aprendiendo o  poner a prueba tus aprendizajes, te invito a revisar el siguiente link:</a:t>
            </a:r>
          </a:p>
          <a:p>
            <a:endParaRPr lang="es-CL" dirty="0">
              <a:latin typeface="Cooper Black" panose="0208090404030B020404" pitchFamily="18" charset="0"/>
            </a:endParaRPr>
          </a:p>
          <a:p>
            <a:r>
              <a:rPr lang="es-CL" dirty="0">
                <a:hlinkClick r:id="rId6"/>
              </a:rPr>
              <a:t>https://esp.brainpop.com/ciencia/ecologia_y_comportamiento/cadena_alimentaria/</a:t>
            </a:r>
            <a:endParaRPr lang="es-CL" dirty="0"/>
          </a:p>
          <a:p>
            <a:endParaRPr lang="es-CL" dirty="0">
              <a:latin typeface="Cooper Black" panose="0208090404030B020404" pitchFamily="18" charset="0"/>
            </a:endParaRPr>
          </a:p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Usuario: </a:t>
            </a:r>
            <a:r>
              <a:rPr lang="es-CL" dirty="0" err="1">
                <a:latin typeface="Calibri" panose="020F0502020204030204" pitchFamily="34" charset="0"/>
                <a:cs typeface="Calibri" panose="020F0502020204030204" pitchFamily="34" charset="0"/>
              </a:rPr>
              <a:t>sscc_manquehue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Clave: </a:t>
            </a:r>
            <a:r>
              <a:rPr lang="es-CL" dirty="0" err="1">
                <a:latin typeface="Calibri" panose="020F0502020204030204" pitchFamily="34" charset="0"/>
                <a:cs typeface="Calibri" panose="020F0502020204030204" pitchFamily="34" charset="0"/>
              </a:rPr>
              <a:t>pruebagratuita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4B6D5F-74C0-4DF7-85FA-DFEF052FE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272" y="1853045"/>
            <a:ext cx="908728" cy="1101164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376C340-ADE1-4611-9A17-D72D88491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71" y="1963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3A66D3-A930-C848-9E7D-8FC4EF58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100"/>
            <a:ext cx="9144000" cy="51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D30964-5CD5-4A6D-BC50-88AAAE746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064" y="620688"/>
            <a:ext cx="609600" cy="609600"/>
          </a:xfrm>
          <a:prstGeom prst="rect">
            <a:avLst/>
          </a:prstGeom>
        </p:spPr>
      </p:pic>
      <p:pic>
        <p:nvPicPr>
          <p:cNvPr id="1026" name="Picture 2" descr="Reproductor de video | Icono Gratis">
            <a:extLst>
              <a:ext uri="{FF2B5EF4-FFF2-40B4-BE49-F238E27FC236}">
                <a16:creationId xmlns:a16="http://schemas.microsoft.com/office/drawing/2014/main" id="{722835E1-E814-4C75-84FC-35FAB46B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412" y="241648"/>
            <a:ext cx="1457959" cy="14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adena alimenticia inicio">
            <a:hlinkClick r:id="" action="ppaction://media"/>
            <a:extLst>
              <a:ext uri="{FF2B5EF4-FFF2-40B4-BE49-F238E27FC236}">
                <a16:creationId xmlns:a16="http://schemas.microsoft.com/office/drawing/2014/main" id="{A4CEC26A-9C34-42FD-8061-A71BEBEEF4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69" y="1665073"/>
            <a:ext cx="9198447" cy="51700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8514E4-818F-4298-B62B-AB0E3F9E1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1181" y="22840"/>
            <a:ext cx="2890649" cy="38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DF16F-E343-49FD-BED0-78B6D9B6F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Cadena ALIMENTARIA</a:t>
            </a:r>
          </a:p>
        </p:txBody>
      </p:sp>
      <p:pic>
        <p:nvPicPr>
          <p:cNvPr id="3" name="Picture 2" descr="Cadena de eslabones">
            <a:extLst>
              <a:ext uri="{FF2B5EF4-FFF2-40B4-BE49-F238E27FC236}">
                <a16:creationId xmlns:a16="http://schemas.microsoft.com/office/drawing/2014/main" id="{B143FBE7-9A18-432E-98A0-53F0A366C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1724">
            <a:off x="2190916" y="1210681"/>
            <a:ext cx="4224114" cy="15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F: Familia de carpinchos comiendo hierba (Gif #4908)">
            <a:extLst>
              <a:ext uri="{FF2B5EF4-FFF2-40B4-BE49-F238E27FC236}">
                <a16:creationId xmlns:a16="http://schemas.microsoft.com/office/drawing/2014/main" id="{1475F5C0-D2B1-438D-AA63-E7304809E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0" y="2889457"/>
            <a:ext cx="3192710" cy="1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6 Cosas que todo dueño de un gato gordo debería saber">
            <a:extLst>
              <a:ext uri="{FF2B5EF4-FFF2-40B4-BE49-F238E27FC236}">
                <a16:creationId xmlns:a16="http://schemas.microsoft.com/office/drawing/2014/main" id="{63ACDB32-350B-47EE-83DA-4D944CBFD7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72" y="2894245"/>
            <a:ext cx="3192710" cy="17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 rendimiento escolar depende de la alimentación “niños en ...">
            <a:extLst>
              <a:ext uri="{FF2B5EF4-FFF2-40B4-BE49-F238E27FC236}">
                <a16:creationId xmlns:a16="http://schemas.microsoft.com/office/drawing/2014/main" id="{DA8FCF07-C3E7-482C-B5F5-F5254D5D55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214" y="4999366"/>
            <a:ext cx="2721614" cy="18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ED4B1AA-6690-4B21-BED3-1BE2A4BD5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2280" y="1498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BF93B1-DA4B-43BB-9F49-1CDC2FF99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16" y="866417"/>
            <a:ext cx="7116168" cy="51251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19D445-8577-4087-9E8D-A77617AD7EF1}"/>
              </a:ext>
            </a:extLst>
          </p:cNvPr>
          <p:cNvSpPr txBox="1"/>
          <p:nvPr/>
        </p:nvSpPr>
        <p:spPr>
          <a:xfrm>
            <a:off x="395536" y="158531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/>
              <a:t>En nuestra clase anterior …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B4974DB-0869-4B5E-A46F-097B1198F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5284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3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C61713-377D-4F38-892C-B7ECD6AED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79" y="861654"/>
            <a:ext cx="7106642" cy="51346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8B8FDF-2E47-43F5-81B4-866166D022EB}"/>
              </a:ext>
            </a:extLst>
          </p:cNvPr>
          <p:cNvSpPr txBox="1"/>
          <p:nvPr/>
        </p:nvSpPr>
        <p:spPr>
          <a:xfrm>
            <a:off x="107504" y="158531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/>
              <a:t>Eliminaremos a los elementos bióticos…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5EC47D-3683-40FE-B15B-CCA1C50ED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0521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445E96-21DF-4324-8C68-089C2D59B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16" y="861654"/>
            <a:ext cx="7116168" cy="51346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C0CBD8-86D3-47C6-AEE6-E168A3C873B1}"/>
              </a:ext>
            </a:extLst>
          </p:cNvPr>
          <p:cNvSpPr txBox="1"/>
          <p:nvPr/>
        </p:nvSpPr>
        <p:spPr>
          <a:xfrm>
            <a:off x="107504" y="158531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/>
              <a:t>… y también sus interacciones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96BB6AF-C19B-4328-BDDA-5C31B72D7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686" y="1264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2E609F-4EA5-492D-9894-57D2CF458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05" y="871180"/>
            <a:ext cx="7087589" cy="51156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392CF6-FA5F-4F75-B7A3-745C7382C92E}"/>
              </a:ext>
            </a:extLst>
          </p:cNvPr>
          <p:cNvSpPr txBox="1"/>
          <p:nvPr/>
        </p:nvSpPr>
        <p:spPr>
          <a:xfrm>
            <a:off x="143507" y="16329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/>
              <a:t>Eliminaremos el árbol…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C05B5D4-795C-481D-8561-142094D3B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1274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6E60ADC-0FFF-43B1-8169-1890CF2EA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68" y="875943"/>
            <a:ext cx="7078063" cy="51061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0AD9DE4-7E70-4105-87E2-97D0C209B7AF}"/>
              </a:ext>
            </a:extLst>
          </p:cNvPr>
          <p:cNvSpPr txBox="1"/>
          <p:nvPr/>
        </p:nvSpPr>
        <p:spPr>
          <a:xfrm>
            <a:off x="143507" y="201952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/>
              <a:t>Agregaremos interacciones alimenticias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BEA645A-0FCD-4E2B-BA53-207240221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323</Words>
  <Application>Microsoft Office PowerPoint</Application>
  <PresentationFormat>Presentación en pantalla (4:3)</PresentationFormat>
  <Paragraphs>46</Paragraphs>
  <Slides>26</Slides>
  <Notes>0</Notes>
  <HiddenSlides>0</HiddenSlides>
  <MMClips>31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Chiller</vt:lpstr>
      <vt:lpstr>Comic Sans MS</vt:lpstr>
      <vt:lpstr>Cooper Black</vt:lpstr>
      <vt:lpstr>TheSans B2 ExtraLight</vt:lpstr>
      <vt:lpstr>Tema de Office</vt:lpstr>
      <vt:lpstr>Presentación de PowerPoint</vt:lpstr>
      <vt:lpstr>Necesitarás…</vt:lpstr>
      <vt:lpstr>Presentación de PowerPoint</vt:lpstr>
      <vt:lpstr>Cadena ALIMENTARIA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Indicamos con flechas la dirección de la energía en la cadena alimenticia:</vt:lpstr>
      <vt:lpstr>Presentación de PowerPoint</vt:lpstr>
      <vt:lpstr> </vt:lpstr>
      <vt:lpstr> </vt:lpstr>
      <vt:lpstr>Presentación de PowerPoint</vt:lpstr>
      <vt:lpstr> </vt:lpstr>
      <vt:lpstr> </vt:lpstr>
      <vt:lpstr>Flujo de energía en la cadena alimenticia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afecta el Ser Humano al Ecosistema?</dc:title>
  <dc:creator>Win7</dc:creator>
  <cp:lastModifiedBy>vanessa alejandra cuevas</cp:lastModifiedBy>
  <cp:revision>142</cp:revision>
  <cp:lastPrinted>2020-03-10T17:27:47Z</cp:lastPrinted>
  <dcterms:created xsi:type="dcterms:W3CDTF">2020-03-05T16:43:04Z</dcterms:created>
  <dcterms:modified xsi:type="dcterms:W3CDTF">2020-04-09T12:17:04Z</dcterms:modified>
</cp:coreProperties>
</file>