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2" r:id="rId2"/>
    <p:sldMasterId id="2147483654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3" r:id="rId12"/>
    <p:sldId id="267" r:id="rId13"/>
    <p:sldId id="268" r:id="rId14"/>
    <p:sldId id="264" r:id="rId15"/>
    <p:sldId id="265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8" roundtripDataSignature="AMtx7miGRM45vxg6NRYrDFmQkyVNCoVp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72" y="72"/>
      </p:cViewPr>
      <p:guideLst>
        <p:guide orient="horz" pos="1620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07798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19855ef45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19855ef45_1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719855ef45_1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19855ef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19855ef4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719855ef4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19855ef4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19855ef45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719855ef45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19855ef45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19855ef45_1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719855ef45_1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19855ef45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19855ef45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719855ef45_1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19855ef45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19855ef45_1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719855ef45_1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19855ef45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19855ef45_1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719855ef45_1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AC9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4470400"/>
            <a:ext cx="914400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5" descr="LOGO SSCC MANQUEHUE.a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4133" y="1357036"/>
            <a:ext cx="1744571" cy="2122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127500" y="1768475"/>
            <a:ext cx="4406900" cy="140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35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33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3860800" y="1638301"/>
            <a:ext cx="0" cy="1536698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84700"/>
            <a:ext cx="9144000" cy="5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5"/>
          <p:cNvCxnSpPr/>
          <p:nvPr/>
        </p:nvCxnSpPr>
        <p:spPr>
          <a:xfrm rot="10800000">
            <a:off x="4127500" y="2628898"/>
            <a:ext cx="2832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ctrTitle"/>
          </p:nvPr>
        </p:nvSpPr>
        <p:spPr>
          <a:xfrm>
            <a:off x="266700" y="239715"/>
            <a:ext cx="777240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335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33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266700" y="933451"/>
            <a:ext cx="6045200" cy="65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8" name="Google Shape;48;p7"/>
          <p:cNvCxnSpPr/>
          <p:nvPr/>
        </p:nvCxnSpPr>
        <p:spPr>
          <a:xfrm>
            <a:off x="266700" y="857250"/>
            <a:ext cx="7772400" cy="0"/>
          </a:xfrm>
          <a:prstGeom prst="straightConnector1">
            <a:avLst/>
          </a:prstGeom>
          <a:noFill/>
          <a:ln w="9525" cap="flat" cmpd="sng">
            <a:solidFill>
              <a:srgbClr val="2633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1"/>
          <p:cNvCxnSpPr/>
          <p:nvPr/>
        </p:nvCxnSpPr>
        <p:spPr>
          <a:xfrm>
            <a:off x="266700" y="857250"/>
            <a:ext cx="7772400" cy="0"/>
          </a:xfrm>
          <a:prstGeom prst="straightConnector1">
            <a:avLst/>
          </a:prstGeom>
          <a:noFill/>
          <a:ln w="9525" cap="flat" cmpd="sng">
            <a:solidFill>
              <a:srgbClr val="2633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11"/>
          <p:cNvCxnSpPr/>
          <p:nvPr/>
        </p:nvCxnSpPr>
        <p:spPr>
          <a:xfrm rot="10800000">
            <a:off x="4127500" y="2628898"/>
            <a:ext cx="2832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AC9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4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4"/>
          <p:cNvPicPr preferRelativeResize="0"/>
          <p:nvPr/>
        </p:nvPicPr>
        <p:blipFill rotWithShape="1">
          <a:blip r:embed="rId5">
            <a:alphaModFix amt="30000"/>
          </a:blip>
          <a:srcRect/>
          <a:stretch/>
        </p:blipFill>
        <p:spPr>
          <a:xfrm>
            <a:off x="0" y="4470400"/>
            <a:ext cx="914400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4" descr="LOGO SSCC MANQUEHUE.a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4133" y="1357036"/>
            <a:ext cx="1744571" cy="212276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"/>
          <p:cNvSpPr txBox="1"/>
          <p:nvPr/>
        </p:nvSpPr>
        <p:spPr>
          <a:xfrm>
            <a:off x="4127500" y="1768475"/>
            <a:ext cx="4406900" cy="140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35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633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14;p4"/>
          <p:cNvCxnSpPr/>
          <p:nvPr/>
        </p:nvCxnSpPr>
        <p:spPr>
          <a:xfrm>
            <a:off x="3860800" y="1587501"/>
            <a:ext cx="0" cy="1828114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" name="Google Shape;1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584700"/>
            <a:ext cx="9144000" cy="5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4"/>
          <p:cNvCxnSpPr/>
          <p:nvPr/>
        </p:nvCxnSpPr>
        <p:spPr>
          <a:xfrm rot="10800000">
            <a:off x="4127500" y="2425698"/>
            <a:ext cx="36576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17;p4"/>
          <p:cNvSpPr txBox="1"/>
          <p:nvPr/>
        </p:nvSpPr>
        <p:spPr>
          <a:xfrm>
            <a:off x="4127500" y="1587500"/>
            <a:ext cx="4165600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>
                <a:solidFill>
                  <a:srgbClr val="072345"/>
                </a:solidFill>
                <a:latin typeface="Calibri"/>
                <a:ea typeface="Calibri"/>
                <a:cs typeface="Calibri"/>
                <a:sym typeface="Calibri"/>
              </a:rPr>
              <a:t>Padre Damián de Veuster 2215, Vitacura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>
                <a:solidFill>
                  <a:srgbClr val="072345"/>
                </a:solidFill>
                <a:latin typeface="Calibri"/>
                <a:ea typeface="Calibri"/>
                <a:cs typeface="Calibri"/>
                <a:sym typeface="Calibri"/>
              </a:rPr>
              <a:t>Santiago de Chile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>
                <a:solidFill>
                  <a:srgbClr val="072345"/>
                </a:solidFill>
                <a:latin typeface="Calibri"/>
                <a:ea typeface="Calibri"/>
                <a:cs typeface="Calibri"/>
                <a:sym typeface="Calibri"/>
              </a:rPr>
              <a:t>colegio@ssccmanquehue.cl</a:t>
            </a:r>
            <a:endParaRPr sz="1600" b="0" i="0" u="none" strike="noStrike" cap="none">
              <a:solidFill>
                <a:srgbClr val="0723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 txBox="1"/>
          <p:nvPr/>
        </p:nvSpPr>
        <p:spPr>
          <a:xfrm>
            <a:off x="4127500" y="2364644"/>
            <a:ext cx="2692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rgbClr val="072345"/>
                </a:solidFill>
                <a:latin typeface="Calibri"/>
                <a:ea typeface="Calibri"/>
                <a:cs typeface="Calibri"/>
                <a:sym typeface="Calibri"/>
              </a:rPr>
              <a:t>www.ssccmanquehue.cl</a:t>
            </a:r>
            <a:endParaRPr sz="1800" b="0" i="0">
              <a:solidFill>
                <a:srgbClr val="0723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4"/>
          <p:cNvSpPr txBox="1"/>
          <p:nvPr/>
        </p:nvSpPr>
        <p:spPr>
          <a:xfrm>
            <a:off x="4410212" y="2779809"/>
            <a:ext cx="224458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>
                <a:solidFill>
                  <a:srgbClr val="263358"/>
                </a:solidFill>
                <a:latin typeface="Calibri"/>
                <a:ea typeface="Calibri"/>
                <a:cs typeface="Calibri"/>
                <a:sym typeface="Calibri"/>
              </a:rPr>
              <a:t>@ssccmanquehue</a:t>
            </a:r>
            <a:endParaRPr sz="1600" b="0" i="0">
              <a:solidFill>
                <a:srgbClr val="2633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5645" y="2868827"/>
            <a:ext cx="229971" cy="22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05645" y="3185645"/>
            <a:ext cx="229971" cy="22997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4410212" y="3092961"/>
            <a:ext cx="224458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>
                <a:solidFill>
                  <a:srgbClr val="263358"/>
                </a:solidFill>
                <a:latin typeface="Calibri"/>
                <a:ea typeface="Calibri"/>
                <a:cs typeface="Calibri"/>
                <a:sym typeface="Calibri"/>
              </a:rPr>
              <a:t>@ssccmanquehue</a:t>
            </a:r>
            <a:endParaRPr sz="1600" b="0" i="0">
              <a:solidFill>
                <a:srgbClr val="2633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" name="Google Shape;23;p4"/>
          <p:cNvCxnSpPr/>
          <p:nvPr/>
        </p:nvCxnSpPr>
        <p:spPr>
          <a:xfrm rot="10800000">
            <a:off x="4127500" y="2792507"/>
            <a:ext cx="36576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84700"/>
            <a:ext cx="9144000" cy="558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oogle Shape;36;p6"/>
          <p:cNvGrpSpPr/>
          <p:nvPr/>
        </p:nvGrpSpPr>
        <p:grpSpPr>
          <a:xfrm>
            <a:off x="0" y="233575"/>
            <a:ext cx="9144000" cy="4808327"/>
            <a:chOff x="0" y="233573"/>
            <a:chExt cx="9144000" cy="4808327"/>
          </a:xfrm>
        </p:grpSpPr>
        <p:pic>
          <p:nvPicPr>
            <p:cNvPr id="37" name="Google Shape;37;p6"/>
            <p:cNvPicPr preferRelativeResize="0"/>
            <p:nvPr/>
          </p:nvPicPr>
          <p:blipFill rotWithShape="1">
            <a:blip r:embed="rId3">
              <a:alphaModFix amt="46000"/>
            </a:blip>
            <a:srcRect/>
            <a:stretch/>
          </p:blipFill>
          <p:spPr>
            <a:xfrm>
              <a:off x="0" y="4483100"/>
              <a:ext cx="9144000" cy="55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6" descr="LOGO SSCC MANQUEHUE.ai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31193" y="233573"/>
              <a:ext cx="496907" cy="604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Google Shape;39;p6"/>
            <p:cNvSpPr txBox="1"/>
            <p:nvPr/>
          </p:nvSpPr>
          <p:spPr>
            <a:xfrm>
              <a:off x="6819900" y="4734321"/>
              <a:ext cx="198120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100" b="0" i="0">
                  <a:solidFill>
                    <a:srgbClr val="263358"/>
                  </a:solidFill>
                  <a:latin typeface="Calibri"/>
                  <a:ea typeface="Calibri"/>
                  <a:cs typeface="Calibri"/>
                  <a:sym typeface="Calibri"/>
                </a:rPr>
                <a:t>www.ssccmanquehue.cl</a:t>
              </a:r>
              <a:endParaRPr sz="1100" b="0" i="0">
                <a:solidFill>
                  <a:srgbClr val="26335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6"/>
            <p:cNvSpPr txBox="1"/>
            <p:nvPr/>
          </p:nvSpPr>
          <p:spPr>
            <a:xfrm>
              <a:off x="5306307" y="4737579"/>
              <a:ext cx="127160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100" b="0" i="0">
                  <a:solidFill>
                    <a:srgbClr val="263358"/>
                  </a:solidFill>
                  <a:latin typeface="Calibri"/>
                  <a:ea typeface="Calibri"/>
                  <a:cs typeface="Calibri"/>
                  <a:sym typeface="Calibri"/>
                </a:rPr>
                <a:t>@ssccmanquehue</a:t>
              </a:r>
              <a:endParaRPr sz="1100" b="0" i="0">
                <a:solidFill>
                  <a:srgbClr val="26335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6"/>
            <p:cNvSpPr txBox="1"/>
            <p:nvPr/>
          </p:nvSpPr>
          <p:spPr>
            <a:xfrm>
              <a:off x="3668693" y="4737579"/>
              <a:ext cx="1271607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100" b="0" i="0">
                  <a:solidFill>
                    <a:srgbClr val="263358"/>
                  </a:solidFill>
                  <a:latin typeface="Calibri"/>
                  <a:ea typeface="Calibri"/>
                  <a:cs typeface="Calibri"/>
                  <a:sym typeface="Calibri"/>
                </a:rPr>
                <a:t>@ssccmanquehue</a:t>
              </a:r>
              <a:endParaRPr sz="1100" b="0" i="0">
                <a:solidFill>
                  <a:srgbClr val="26335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2" name="Google Shape;4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0970" y="4764503"/>
            <a:ext cx="229971" cy="22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05973" y="4761608"/>
            <a:ext cx="229971" cy="2299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Google Shape;44;p6"/>
          <p:cNvCxnSpPr/>
          <p:nvPr/>
        </p:nvCxnSpPr>
        <p:spPr>
          <a:xfrm>
            <a:off x="6688667" y="4686698"/>
            <a:ext cx="0" cy="345877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2345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10" descr="LOGO SSCC MANQUEHUE BORDE BCO.a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4133" y="1357038"/>
            <a:ext cx="1770175" cy="21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 rotWithShape="1">
          <a:blip r:embed="rId4">
            <a:alphaModFix amt="46000"/>
          </a:blip>
          <a:srcRect/>
          <a:stretch/>
        </p:blipFill>
        <p:spPr>
          <a:xfrm>
            <a:off x="0" y="4483102"/>
            <a:ext cx="914400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584700"/>
            <a:ext cx="9144000" cy="5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/>
          <p:nvPr/>
        </p:nvSpPr>
        <p:spPr>
          <a:xfrm>
            <a:off x="4127500" y="1768475"/>
            <a:ext cx="4406900" cy="140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AC9E3"/>
              </a:buClr>
              <a:buSzPts val="2400"/>
              <a:buFont typeface="Arial"/>
              <a:buNone/>
            </a:pPr>
            <a:r>
              <a:rPr lang="es-CL" sz="2400" b="0" i="0">
                <a:solidFill>
                  <a:srgbClr val="8AC9E3"/>
                </a:solidFill>
                <a:latin typeface="Arial"/>
                <a:ea typeface="Arial"/>
                <a:cs typeface="Arial"/>
                <a:sym typeface="Arial"/>
              </a:rPr>
              <a:t>Separata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AC9E3"/>
              </a:buClr>
              <a:buSzPts val="2400"/>
              <a:buFont typeface="Arial"/>
              <a:buNone/>
            </a:pPr>
            <a:r>
              <a:rPr lang="es-CL" sz="2400" b="0" i="0">
                <a:solidFill>
                  <a:srgbClr val="8AC9E3"/>
                </a:solidFill>
                <a:latin typeface="Arial"/>
                <a:ea typeface="Arial"/>
                <a:cs typeface="Arial"/>
                <a:sym typeface="Arial"/>
              </a:rPr>
              <a:t>Subtema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358"/>
              </a:buClr>
              <a:buSzPts val="2400"/>
              <a:buFont typeface="Arial"/>
              <a:buNone/>
            </a:pPr>
            <a:endParaRPr sz="2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s-CL" sz="1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Texto destacado</a:t>
            </a:r>
            <a:endParaRPr/>
          </a:p>
        </p:txBody>
      </p:sp>
      <p:cxnSp>
        <p:nvCxnSpPr>
          <p:cNvPr id="55" name="Google Shape;55;p10"/>
          <p:cNvCxnSpPr/>
          <p:nvPr/>
        </p:nvCxnSpPr>
        <p:spPr>
          <a:xfrm>
            <a:off x="3860800" y="1587501"/>
            <a:ext cx="0" cy="1714498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7" Type="http://schemas.openxmlformats.org/officeDocument/2006/relationships/image" Target="../media/image15.wmf"/><Relationship Id="rId2" Type="http://schemas.microsoft.com/office/2007/relationships/media" Target="../media/media2.mp3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kVNd9eZyd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1.mp3"/><Relationship Id="rId7" Type="http://schemas.openxmlformats.org/officeDocument/2006/relationships/image" Target="../media/image9.wmf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"/>
            <a:ext cx="9144000" cy="518765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4" name="Google Shape;64;p1"/>
          <p:cNvSpPr txBox="1"/>
          <p:nvPr/>
        </p:nvSpPr>
        <p:spPr>
          <a:xfrm>
            <a:off x="4785606" y="2043505"/>
            <a:ext cx="257718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Música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4° </a:t>
            </a:r>
            <a:r>
              <a:rPr lang="es-CL" sz="2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básico</a:t>
            </a:r>
            <a:endParaRPr dirty="0"/>
          </a:p>
        </p:txBody>
      </p:sp>
      <p:sp>
        <p:nvSpPr>
          <p:cNvPr id="65" name="Google Shape;65;p1"/>
          <p:cNvSpPr txBox="1"/>
          <p:nvPr/>
        </p:nvSpPr>
        <p:spPr>
          <a:xfrm>
            <a:off x="4772910" y="3038161"/>
            <a:ext cx="25771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18/03/2020</a:t>
            </a:r>
            <a:endParaRPr/>
          </a:p>
        </p:txBody>
      </p:sp>
      <p:cxnSp>
        <p:nvCxnSpPr>
          <p:cNvPr id="66" name="Google Shape;66;p1"/>
          <p:cNvCxnSpPr/>
          <p:nvPr/>
        </p:nvCxnSpPr>
        <p:spPr>
          <a:xfrm>
            <a:off x="4865945" y="2976076"/>
            <a:ext cx="2484144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" name="Google Shape;67;p1"/>
          <p:cNvCxnSpPr/>
          <p:nvPr/>
        </p:nvCxnSpPr>
        <p:spPr>
          <a:xfrm>
            <a:off x="4572000" y="1928313"/>
            <a:ext cx="0" cy="145526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L" b="1" dirty="0"/>
              <a:t>PARTITURA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3" t="15177" r="20050" b="11227"/>
          <a:stretch/>
        </p:blipFill>
        <p:spPr bwMode="auto">
          <a:xfrm>
            <a:off x="289249" y="793101"/>
            <a:ext cx="7837714" cy="377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40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L" b="1" dirty="0"/>
              <a:t>Video Guía para ensayo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94488" y="2547647"/>
            <a:ext cx="6045200" cy="654050"/>
          </a:xfrm>
        </p:spPr>
        <p:txBody>
          <a:bodyPr/>
          <a:lstStyle/>
          <a:p>
            <a:pPr algn="ctr"/>
            <a:r>
              <a:rPr lang="es-ES" b="1" dirty="0"/>
              <a:t>Con el siguiente audio podrás tocar junto a una </a:t>
            </a:r>
          </a:p>
          <a:p>
            <a:pPr algn="ctr"/>
            <a:r>
              <a:rPr lang="es-ES" b="1" dirty="0"/>
              <a:t>mini-banda</a:t>
            </a:r>
          </a:p>
          <a:p>
            <a:endParaRPr lang="es-CL" dirty="0"/>
          </a:p>
        </p:txBody>
      </p:sp>
      <p:pic>
        <p:nvPicPr>
          <p:cNvPr id="4" name="10 Indian Chan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0670" y="3302649"/>
            <a:ext cx="609600" cy="609600"/>
          </a:xfrm>
          <a:prstGeom prst="rect">
            <a:avLst/>
          </a:prstGeom>
        </p:spPr>
      </p:pic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564076"/>
              </p:ext>
            </p:extLst>
          </p:nvPr>
        </p:nvGraphicFramePr>
        <p:xfrm>
          <a:off x="3578225" y="1549400"/>
          <a:ext cx="91281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Objeto empaquetador del shell" showAsIcon="1" r:id="rId6" imgW="912240" imgH="440280" progId="Package">
                  <p:embed/>
                </p:oleObj>
              </mc:Choice>
              <mc:Fallback>
                <p:oleObj name="Objeto empaquetador del shell" showAsIcon="1" r:id="rId6" imgW="91224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78225" y="1549400"/>
                        <a:ext cx="912813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94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19855ef45_1_25"/>
          <p:cNvSpPr txBox="1">
            <a:spLocks noGrp="1"/>
          </p:cNvSpPr>
          <p:nvPr>
            <p:ph type="ctrTitle"/>
          </p:nvPr>
        </p:nvSpPr>
        <p:spPr>
          <a:xfrm>
            <a:off x="266700" y="239715"/>
            <a:ext cx="7772400" cy="52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/>
              <a:t>RECOMENDACIÓN</a:t>
            </a:r>
            <a:endParaRPr b="1"/>
          </a:p>
        </p:txBody>
      </p:sp>
      <p:sp>
        <p:nvSpPr>
          <p:cNvPr id="123" name="Google Shape;123;g719855ef45_1_25"/>
          <p:cNvSpPr txBox="1">
            <a:spLocks noGrp="1"/>
          </p:cNvSpPr>
          <p:nvPr>
            <p:ph type="subTitle" idx="1"/>
          </p:nvPr>
        </p:nvSpPr>
        <p:spPr>
          <a:xfrm>
            <a:off x="266700" y="933446"/>
            <a:ext cx="7231500" cy="300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-Leer las notas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-Percutir con las manos el ritmo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-Tocar en flauta varias veces subiendo y bajando las notas SOL,LA,SI, Do hasta que el sonido sea agradable al oído, proyectando el aire necesario y no más.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Tocar la melodía con la partitura y posteriormente con el video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19855ef45_1_32"/>
          <p:cNvSpPr txBox="1">
            <a:spLocks noGrp="1"/>
          </p:cNvSpPr>
          <p:nvPr>
            <p:ph type="ctrTitle"/>
          </p:nvPr>
        </p:nvSpPr>
        <p:spPr>
          <a:xfrm>
            <a:off x="266700" y="239715"/>
            <a:ext cx="7772400" cy="52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g719855ef45_1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07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266700" y="239715"/>
            <a:ext cx="777240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3358"/>
              </a:buClr>
              <a:buSzPts val="2400"/>
              <a:buFont typeface="Arial"/>
              <a:buNone/>
            </a:pPr>
            <a:r>
              <a:rPr lang="es-CL"/>
              <a:t>Música</a:t>
            </a: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266700" y="933450"/>
            <a:ext cx="83439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r>
              <a:rPr lang="es-CL" dirty="0"/>
              <a:t>Estimados (as) estudiantes les invitamos a interpretar tres pequeñas melodías en estos 14 días de cuarentena. Dediquemos un pequeño tiempo para poder ensayar y así potenciar sus habilidades musicales, que a largo plazo serán cada vez mejores.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r>
              <a:rPr lang="es-CL" dirty="0"/>
              <a:t>El trabajo a realizar está detallado en la guía que viene adjunta. A continuación se detallan los pasos a seguir: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ctrTitle"/>
          </p:nvPr>
        </p:nvSpPr>
        <p:spPr>
          <a:xfrm>
            <a:off x="266700" y="239715"/>
            <a:ext cx="777240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3358"/>
              </a:buClr>
              <a:buSzPts val="2000"/>
              <a:buFont typeface="Arial"/>
              <a:buNone/>
            </a:pPr>
            <a:r>
              <a:rPr lang="es-CL" sz="2000" u="sng" dirty="0"/>
              <a:t>Pasos a seguir:</a:t>
            </a:r>
            <a:br>
              <a:rPr lang="es-CL" sz="2000" dirty="0"/>
            </a:br>
            <a:br>
              <a:rPr lang="es-CL" sz="2000" dirty="0"/>
            </a:br>
            <a:br>
              <a:rPr lang="es-CL" sz="2000" dirty="0"/>
            </a:br>
            <a:r>
              <a:rPr lang="es-CL" sz="2000" dirty="0"/>
              <a:t>Paso N° 1: Descarga la guía "Actividad 4ºBásico” y sigue sus instrucciones</a:t>
            </a:r>
            <a:br>
              <a:rPr lang="es-CL" sz="2000" dirty="0"/>
            </a:br>
            <a:br>
              <a:rPr lang="es-CL" sz="2000" dirty="0"/>
            </a:br>
            <a:r>
              <a:rPr lang="es-CL" sz="2000" dirty="0"/>
              <a:t>Paso N° 2: Descarga los audios en mp3, estos te servirán para tocar la melodía sobre estas pistas.</a:t>
            </a:r>
            <a:br>
              <a:rPr lang="es-CL" sz="2000" dirty="0"/>
            </a:br>
            <a:br>
              <a:rPr lang="es-CL" sz="2000" dirty="0"/>
            </a:br>
            <a:r>
              <a:rPr lang="es-CL" sz="2000" dirty="0"/>
              <a:t>Paso Nº3: Descarga y observa lo videos, estos te servirán como guía y apoyo para que sepas la forma que debes leer la partitura.</a:t>
            </a:r>
            <a:br>
              <a:rPr lang="es-CL" sz="2000" dirty="0"/>
            </a:br>
            <a:br>
              <a:rPr lang="es-CL" sz="2000" dirty="0"/>
            </a:br>
            <a:r>
              <a:rPr lang="es-CL" sz="2000" i="1" dirty="0"/>
              <a:t>Ojo, los pasos 2 y 3 son solo medios de apoyo para tus ensayos, mucha suerte!!!</a:t>
            </a:r>
            <a:br>
              <a:rPr lang="es-CL" sz="2000" dirty="0"/>
            </a:br>
            <a:br>
              <a:rPr lang="es-CL" sz="2000" dirty="0"/>
            </a:br>
            <a:br>
              <a:rPr lang="es-CL" sz="2000" dirty="0"/>
            </a:br>
            <a:endParaRPr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19855ef45_0_0"/>
          <p:cNvSpPr txBox="1">
            <a:spLocks noGrp="1"/>
          </p:cNvSpPr>
          <p:nvPr>
            <p:ph type="ctrTitle"/>
          </p:nvPr>
        </p:nvSpPr>
        <p:spPr>
          <a:xfrm>
            <a:off x="266700" y="239715"/>
            <a:ext cx="7772400" cy="52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719855ef45_0_0"/>
          <p:cNvSpPr txBox="1">
            <a:spLocks noGrp="1"/>
          </p:cNvSpPr>
          <p:nvPr>
            <p:ph type="subTitle" idx="1"/>
          </p:nvPr>
        </p:nvSpPr>
        <p:spPr>
          <a:xfrm>
            <a:off x="266700" y="933451"/>
            <a:ext cx="6045300" cy="65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 1: </a:t>
            </a:r>
            <a:r>
              <a:rPr lang="es-C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“Cantar y tocar instrumentos de percusión y melódicos (metalófono, flauta dulce u otros).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 de Actividad: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Interpretar en instrumento melódico, (flauta), el ejercicio del libro de flauta “Suave cae la Lluvia”,” </a:t>
            </a:r>
            <a:r>
              <a:rPr lang="es-C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Latin</a:t>
            </a:r>
            <a:r>
              <a:rPr lang="es-C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Satin</a:t>
            </a:r>
            <a:r>
              <a:rPr lang="es-C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y “Canto Indio” ocupando como medio de apoyo la pista musical, la partitura adjunta y el video para acompañar la interpretación.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19855ef45_0_7"/>
          <p:cNvSpPr txBox="1">
            <a:spLocks noGrp="1"/>
          </p:cNvSpPr>
          <p:nvPr>
            <p:ph type="subTitle" idx="1"/>
          </p:nvPr>
        </p:nvSpPr>
        <p:spPr>
          <a:xfrm>
            <a:off x="266700" y="933451"/>
            <a:ext cx="6045300" cy="65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Estimado Alumno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continuación encontrarás la partitura de flauta para practicar con las notas Sol, La, Si y Do.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Luego estará el video  de apoyo con el que podrán tocar.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en tercer lugar el audio con la base musical.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 que puedan practicar primero la lectura de las notas y luego tocar  en flauta la melodía.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tienes dudas, la digitación en la flauta la podrás encontrar en la dirección que se ubica a continuación.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s-CL" dirty="0">
                <a:hlinkClick r:id="rId3"/>
              </a:rPr>
              <a:t>https://www.youtube.com/watch?v=rkVNd9eZydo</a:t>
            </a:r>
            <a:endParaRPr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19855ef45_1_18"/>
          <p:cNvSpPr txBox="1">
            <a:spLocks noGrp="1"/>
          </p:cNvSpPr>
          <p:nvPr>
            <p:ph type="ctrTitle"/>
          </p:nvPr>
        </p:nvSpPr>
        <p:spPr>
          <a:xfrm>
            <a:off x="266700" y="239715"/>
            <a:ext cx="7772400" cy="52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/>
              <a:t>Partitura</a:t>
            </a:r>
            <a:endParaRPr b="1" dirty="0"/>
          </a:p>
        </p:txBody>
      </p:sp>
      <p:sp>
        <p:nvSpPr>
          <p:cNvPr id="99" name="Google Shape;99;g719855ef45_1_18"/>
          <p:cNvSpPr txBox="1">
            <a:spLocks noGrp="1"/>
          </p:cNvSpPr>
          <p:nvPr>
            <p:ph type="subTitle" idx="1"/>
          </p:nvPr>
        </p:nvSpPr>
        <p:spPr>
          <a:xfrm>
            <a:off x="266700" y="933451"/>
            <a:ext cx="6045300" cy="65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15381" r="20151" b="22297"/>
          <a:stretch/>
        </p:blipFill>
        <p:spPr bwMode="auto">
          <a:xfrm>
            <a:off x="233266" y="634483"/>
            <a:ext cx="7875037" cy="399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19855ef45_1_2"/>
          <p:cNvSpPr txBox="1">
            <a:spLocks noGrp="1"/>
          </p:cNvSpPr>
          <p:nvPr>
            <p:ph type="ctrTitle"/>
          </p:nvPr>
        </p:nvSpPr>
        <p:spPr>
          <a:xfrm>
            <a:off x="266700" y="239715"/>
            <a:ext cx="7772400" cy="52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/>
              <a:t>Video Guía para ensayo  </a:t>
            </a:r>
            <a:endParaRPr b="1" dirty="0"/>
          </a:p>
        </p:txBody>
      </p:sp>
      <p:sp>
        <p:nvSpPr>
          <p:cNvPr id="106" name="Google Shape;106;g719855ef45_1_2"/>
          <p:cNvSpPr txBox="1">
            <a:spLocks noGrp="1"/>
          </p:cNvSpPr>
          <p:nvPr>
            <p:ph type="subTitle" idx="1"/>
          </p:nvPr>
        </p:nvSpPr>
        <p:spPr>
          <a:xfrm>
            <a:off x="1290784" y="1948529"/>
            <a:ext cx="6045300" cy="65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s-ES" sz="2000" b="1" dirty="0"/>
              <a:t>Con el siguiente audio podrás tocar junto a una </a:t>
            </a:r>
          </a:p>
          <a:p>
            <a:pPr lvl="0" algn="ctr"/>
            <a:r>
              <a:rPr lang="es-ES" sz="2000" b="1" dirty="0"/>
              <a:t>mini-banda</a:t>
            </a:r>
          </a:p>
          <a:p>
            <a:pPr lvl="0" algn="ctr"/>
            <a:endParaRPr lang="es-ES" b="1" dirty="0"/>
          </a:p>
          <a:p>
            <a:pPr lvl="0" algn="ctr"/>
            <a:endParaRPr b="1" dirty="0"/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471235"/>
              </p:ext>
            </p:extLst>
          </p:nvPr>
        </p:nvGraphicFramePr>
        <p:xfrm>
          <a:off x="3461495" y="1188940"/>
          <a:ext cx="13874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Objeto empaquetador del shell" showAsIcon="1" r:id="rId6" imgW="1387080" imgH="488520" progId="Package">
                  <p:embed/>
                </p:oleObj>
              </mc:Choice>
              <mc:Fallback>
                <p:oleObj name="Objeto empaquetador del shell" showAsIcon="1" r:id="rId6" imgW="13870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61495" y="1188940"/>
                        <a:ext cx="13874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08 Sotly falls the rain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55233" y="269615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L" b="1" dirty="0"/>
              <a:t>PARTITURA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t="14936" r="20411" b="26190"/>
          <a:stretch/>
        </p:blipFill>
        <p:spPr bwMode="auto">
          <a:xfrm>
            <a:off x="223935" y="849086"/>
            <a:ext cx="7809722" cy="36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56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19855ef45_1_11"/>
          <p:cNvSpPr txBox="1">
            <a:spLocks noGrp="1"/>
          </p:cNvSpPr>
          <p:nvPr>
            <p:ph type="ctrTitle"/>
          </p:nvPr>
        </p:nvSpPr>
        <p:spPr>
          <a:xfrm>
            <a:off x="266700" y="239732"/>
            <a:ext cx="7772400" cy="87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s-CL" b="1" dirty="0"/>
              <a:t>Video Guía para ensayo </a:t>
            </a:r>
            <a:endParaRPr b="1" dirty="0"/>
          </a:p>
        </p:txBody>
      </p:sp>
      <p:sp>
        <p:nvSpPr>
          <p:cNvPr id="114" name="Google Shape;114;g719855ef45_1_11"/>
          <p:cNvSpPr txBox="1">
            <a:spLocks noGrp="1"/>
          </p:cNvSpPr>
          <p:nvPr>
            <p:ph type="subTitle" idx="1"/>
          </p:nvPr>
        </p:nvSpPr>
        <p:spPr>
          <a:xfrm>
            <a:off x="1452375" y="2035626"/>
            <a:ext cx="6045300" cy="80088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s-ES" sz="2000" b="1" dirty="0"/>
              <a:t>Con el siguiente audio podrás tocar junto a una </a:t>
            </a:r>
          </a:p>
          <a:p>
            <a:pPr lvl="0" algn="ctr"/>
            <a:r>
              <a:rPr lang="es-ES" sz="2000" b="1" dirty="0"/>
              <a:t>mini-banda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463538"/>
              </p:ext>
            </p:extLst>
          </p:nvPr>
        </p:nvGraphicFramePr>
        <p:xfrm>
          <a:off x="3769373" y="1142288"/>
          <a:ext cx="9334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Objeto empaquetador del shell" showAsIcon="1" r:id="rId4" imgW="933840" imgH="488520" progId="Package">
                  <p:embed/>
                </p:oleObj>
              </mc:Choice>
              <mc:Fallback>
                <p:oleObj name="Objeto empaquetador del shell" showAsIcon="1" r:id="rId4" imgW="9338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69373" y="1142288"/>
                        <a:ext cx="9334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624025"/>
              </p:ext>
            </p:extLst>
          </p:nvPr>
        </p:nvGraphicFramePr>
        <p:xfrm>
          <a:off x="3775367" y="3167030"/>
          <a:ext cx="11064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Objeto empaquetador del shell" showAsIcon="1" r:id="rId6" imgW="1105920" imgH="488520" progId="Package">
                  <p:embed/>
                </p:oleObj>
              </mc:Choice>
              <mc:Fallback>
                <p:oleObj name="Objeto empaquetador del shell" showAsIcon="1" r:id="rId6" imgW="11059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75367" y="3167030"/>
                        <a:ext cx="1106487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452</Words>
  <Application>Microsoft Office PowerPoint</Application>
  <PresentationFormat>Presentación en pantalla (16:9)</PresentationFormat>
  <Paragraphs>44</Paragraphs>
  <Slides>13</Slides>
  <Notes>10</Notes>
  <HiddenSlides>0</HiddenSlides>
  <MMClips>2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Tema de Office</vt:lpstr>
      <vt:lpstr>Diseño personalizado</vt:lpstr>
      <vt:lpstr>1_Diseño personalizado</vt:lpstr>
      <vt:lpstr>Objeto empaquetador del shell</vt:lpstr>
      <vt:lpstr>Paquete</vt:lpstr>
      <vt:lpstr>Presentación de PowerPoint</vt:lpstr>
      <vt:lpstr>Música</vt:lpstr>
      <vt:lpstr>Pasos a seguir:   Paso N° 1: Descarga la guía "Actividad 4ºBásico” y sigue sus instrucciones  Paso N° 2: Descarga los audios en mp3, estos te servirán para tocar la melodía sobre estas pistas.  Paso Nº3: Descarga y observa lo videos, estos te servirán como guía y apoyo para que sepas la forma que debes leer la partitura.  Ojo, los pasos 2 y 3 son solo medios de apoyo para tus ensayos, mucha suerte!!!   </vt:lpstr>
      <vt:lpstr>Presentación de PowerPoint</vt:lpstr>
      <vt:lpstr>Presentación de PowerPoint</vt:lpstr>
      <vt:lpstr>Partitura</vt:lpstr>
      <vt:lpstr>Video Guía para ensayo  </vt:lpstr>
      <vt:lpstr>PARTITURA</vt:lpstr>
      <vt:lpstr>Video Guía para ensayo </vt:lpstr>
      <vt:lpstr>PARTITURA</vt:lpstr>
      <vt:lpstr>Video Guía para ensayo </vt:lpstr>
      <vt:lpstr>RECOMENDACIÓN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vanessa alejandra cuevas</cp:lastModifiedBy>
  <cp:revision>13</cp:revision>
  <dcterms:created xsi:type="dcterms:W3CDTF">2019-10-23T01:32:31Z</dcterms:created>
  <dcterms:modified xsi:type="dcterms:W3CDTF">2020-03-23T21:20:08Z</dcterms:modified>
</cp:coreProperties>
</file>