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61" r:id="rId4"/>
    <p:sldId id="287" r:id="rId5"/>
    <p:sldId id="259" r:id="rId6"/>
    <p:sldId id="274" r:id="rId7"/>
    <p:sldId id="283" r:id="rId8"/>
    <p:sldId id="288" r:id="rId9"/>
    <p:sldId id="289" r:id="rId10"/>
    <p:sldId id="263" r:id="rId11"/>
    <p:sldId id="290" r:id="rId12"/>
    <p:sldId id="291" r:id="rId13"/>
    <p:sldId id="281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568"/>
    <p:restoredTop sz="94665"/>
  </p:normalViewPr>
  <p:slideViewPr>
    <p:cSldViewPr snapToGrid="0" snapToObjects="1">
      <p:cViewPr varScale="1">
        <p:scale>
          <a:sx n="98" d="100"/>
          <a:sy n="98" d="100"/>
        </p:scale>
        <p:origin x="20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950E3-891F-BD43-A9E6-19B111E0EF27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E1F1A-9FAE-F443-A0D5-90E4C868F8C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412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E1F1A-9FAE-F443-A0D5-90E4C868F8CC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8853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E2C150-0D52-0344-8610-C40CBAEDF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D333C1-AAF2-AB44-BD16-CA4ED80772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818493-B5AB-7249-8009-E8DD14031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6E1157-19F2-2341-B1A7-1C8016D78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704AC1-DEAC-BD44-A998-4E60223D6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610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9E97BF-09BD-0E47-A0A7-4191BD3F5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431652-0EC8-604B-88B8-DBE9ED1816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09E1C4-2850-D14E-B8EE-2FA461B6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94DC78-D014-B944-97F8-5D8CB091F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89C2E0-4179-0E48-949A-8B12D0E68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29659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94F437-F141-CD48-8B9E-FEE97915E3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18E1064-824C-134E-BBC0-D0577AEB1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A4E1E-9931-244D-BC55-E766D2C19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8A0C29-1C75-E745-B5BF-B5173922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05767D-37E0-8245-8AA9-3C35372FB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055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E098EC-EC94-264A-9248-BF18D0971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4D63FC-89B9-B74D-8816-B6226BECE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78DEE-9B80-2048-BDFE-5F26E1A0E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EE560F-BE0C-3A4B-AC06-9CB5E596F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74B3B7-7557-9D44-8B55-001F6653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918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B674A-FEE4-E74C-8CF4-8EEF74ADA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AB64FE-EA65-4F41-AC88-054A2AA1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F5A37-20CD-CD4C-9FC3-0CBCA520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C4E2F7-5BB3-9C42-8D7C-5A4D0DDC7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FB7597-10E2-1948-BF60-B8EA3F23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9504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4EEFB-41CE-1148-8CFB-0E6D4E129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352FE3-0C7E-C54C-9745-96826688C0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7774168-4DE2-8840-A195-019C3A12A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972563-EB51-354C-B62E-33595789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D0DDEC-5F59-4147-854B-2CDCD9E31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F26D3B-3BAE-7647-A282-2A9A5C2F2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8101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4E000-623B-9640-AFD9-FDA6B9CE6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858166-9563-3A40-85F7-E35DECCD3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54D7764-3904-E747-980E-5DCF4AF7D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3B1126-36E8-904E-B7EC-C47B867D35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1EC83B8-E741-4A47-822F-4D6A384F5A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39AE06-27AE-6340-BB62-E090A8787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DA3A54-934E-444F-8774-09EC020B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33D2503-2B23-6E49-83F9-67D60DCC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0919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E7C4F-9AF8-2F4B-B02A-17FA31EBA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BBA339-057A-B24A-A99B-8464A2B85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E5E0FE-9317-7441-A6EE-4AD39C10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83F5C1-1EA1-DD41-A15C-31A0851D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241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80B7A6-EAD6-1441-ABEB-186F89CD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A37A3D2-050C-304A-BD52-27F1911C1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FBBB62D-E1DC-A24E-B34B-9DEADAE2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3056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7232E-5AF2-FF45-9F84-7DF0AF225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3307A-289D-A941-9BBD-8817772E3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B9084E-7BF1-D24B-9385-75477B31F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EFA0C1-AD4C-4042-A79B-5F7B3F8CA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EE8ADE-0DA0-F340-85BD-3C3104BF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96F9CBE-59CD-C441-8DD2-FC3603C6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284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1EDE4-0726-F34E-B872-7BDF28A3A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A477F07-34EC-6040-BFBB-75F401A1F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CD3078-D63E-DB45-91EC-6FDF75AFB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DB7055-5901-CB4B-8D30-738512467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BBDD6C-33A9-D34F-B338-3DFCEFFB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887596-924F-294E-B24A-C02E8636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194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F7A8485-42DA-204D-B39E-627E0D6C5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8C0519-0E7E-B64C-BC0B-6304D290D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D13CE0B-0829-484E-A8D6-E475E4DE4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F336-BBC8-A04A-86DF-700763C53D36}" type="datetimeFigureOut">
              <a:rPr lang="es-CL" smtClean="0"/>
              <a:t>18-06-20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31DA60-D77F-3543-8BA8-4739B9D5D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250535-3805-F94E-87CD-51902AB34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525C-A19A-3440-B8C9-C09254BE515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638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43FB-5B38-BB42-9934-AB510167B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¡Bienvenidos 2º básicos!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B63429-0964-2640-B480-F107976247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8" y="477996"/>
            <a:ext cx="957580" cy="129365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8825A43-9F29-BF44-861E-8EB139A90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90" y="3862011"/>
            <a:ext cx="2309148" cy="287496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19E9A5-6C82-C848-9EF1-003601129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3515" y="4068794"/>
            <a:ext cx="2208970" cy="2668182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DB9AEDCC-5A08-1E44-ACEB-61874C59C8C0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42F1DDF-7798-954E-B030-75AA5DA12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" y="3862011"/>
            <a:ext cx="2309148" cy="287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7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BE4F62-8308-9B4D-8253-0C2B9239BF8D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952716FA-97A7-0148-BA90-1608350A2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241" y="500062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¿Cuál es la longitud alrededor de la lata?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DE67288E-A817-C547-9837-6BBBA5E91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182" y="3461357"/>
            <a:ext cx="2559996" cy="318727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4AE6D51-96AC-664E-8F03-30603CF36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3162" y="1825625"/>
            <a:ext cx="3411943" cy="2342762"/>
          </a:xfrm>
          <a:prstGeom prst="rect">
            <a:avLst/>
          </a:prstGeom>
        </p:spPr>
      </p:pic>
      <p:sp>
        <p:nvSpPr>
          <p:cNvPr id="9" name="Llamada rectangular redondeada 8">
            <a:extLst>
              <a:ext uri="{FF2B5EF4-FFF2-40B4-BE49-F238E27FC236}">
                <a16:creationId xmlns:a16="http://schemas.microsoft.com/office/drawing/2014/main" id="{CA8C2E11-D5DF-3041-B374-657FACCD7F95}"/>
              </a:ext>
            </a:extLst>
          </p:cNvPr>
          <p:cNvSpPr/>
          <p:nvPr/>
        </p:nvSpPr>
        <p:spPr>
          <a:xfrm>
            <a:off x="5442667" y="1964987"/>
            <a:ext cx="3837520" cy="1868030"/>
          </a:xfrm>
          <a:prstGeom prst="wedgeRoundRectCallout">
            <a:avLst>
              <a:gd name="adj1" fmla="val 65789"/>
              <a:gd name="adj2" fmla="val 38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anose="030F0902030302020204" pitchFamily="66" charset="0"/>
              </a:rPr>
              <a:t>Para medir el contorno de la lata puedo usar una huincha.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AF4AB1E-13C7-3A48-8889-8D618626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241" y="3972379"/>
            <a:ext cx="4678064" cy="261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1BDC289-3C21-5C44-A08D-4F307F00A588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C9E41F5-DE53-1E4E-80F4-36912078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0236" y="185738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Otros ejemplos…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6B904D-AF32-6A41-86B9-C7F73B860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33" y="2083407"/>
            <a:ext cx="5880100" cy="27559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C06698-7338-F84C-B8FE-16FA448A2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9233" y="3461357"/>
            <a:ext cx="4140200" cy="2590800"/>
          </a:xfrm>
          <a:prstGeom prst="rect">
            <a:avLst/>
          </a:prstGeom>
        </p:spPr>
      </p:pic>
      <p:sp>
        <p:nvSpPr>
          <p:cNvPr id="6" name="Llamada rectangular redondeada 5">
            <a:extLst>
              <a:ext uri="{FF2B5EF4-FFF2-40B4-BE49-F238E27FC236}">
                <a16:creationId xmlns:a16="http://schemas.microsoft.com/office/drawing/2014/main" id="{0A718BBE-2444-3C45-8B87-821F8CE897EE}"/>
              </a:ext>
            </a:extLst>
          </p:cNvPr>
          <p:cNvSpPr/>
          <p:nvPr/>
        </p:nvSpPr>
        <p:spPr>
          <a:xfrm>
            <a:off x="4177239" y="2379672"/>
            <a:ext cx="3837520" cy="1868030"/>
          </a:xfrm>
          <a:prstGeom prst="wedgeRoundRectCallout">
            <a:avLst>
              <a:gd name="adj1" fmla="val 65789"/>
              <a:gd name="adj2" fmla="val 3858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anose="030F0902030302020204" pitchFamily="66" charset="0"/>
              </a:rPr>
              <a:t>y si no tengo una huincha….¿Qué puedo hacer?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69E1CD-0939-CB43-9921-BFF6938A5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2182" y="3461357"/>
            <a:ext cx="2559996" cy="318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39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1BDC289-3C21-5C44-A08D-4F307F00A588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C9E41F5-DE53-1E4E-80F4-36912078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0780" y="185738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Es tu turno….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C9A5808-6E6A-8C41-B42D-EBCF52C00964}"/>
              </a:ext>
            </a:extLst>
          </p:cNvPr>
          <p:cNvSpPr txBox="1">
            <a:spLocks/>
          </p:cNvSpPr>
          <p:nvPr/>
        </p:nvSpPr>
        <p:spPr>
          <a:xfrm>
            <a:off x="692540" y="1001285"/>
            <a:ext cx="10515600" cy="3415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buFont typeface="+mj-lt"/>
              <a:buAutoNum type="arabicPeriod"/>
            </a:pPr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En tu cuaderno o en una hoja…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Dibuja una línea de 8 centímetros de largo.</a:t>
            </a:r>
          </a:p>
          <a:p>
            <a:pPr marL="514350" indent="-514350">
              <a:buFont typeface="+mj-lt"/>
              <a:buAutoNum type="arabicPeriod"/>
            </a:pPr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Dibuja una línea 3 centímetros más corta que la línea anterior.</a:t>
            </a:r>
          </a:p>
          <a:p>
            <a:pPr marL="514350" indent="-514350">
              <a:buFont typeface="+mj-lt"/>
              <a:buAutoNum type="arabicPeriod"/>
            </a:pPr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Marcador de contenido 8">
            <a:extLst>
              <a:ext uri="{FF2B5EF4-FFF2-40B4-BE49-F238E27FC236}">
                <a16:creationId xmlns:a16="http://schemas.microsoft.com/office/drawing/2014/main" id="{69E1896A-18B1-1246-A26A-C1D2E9DBF0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28679" y="3443591"/>
            <a:ext cx="2091162" cy="2934373"/>
          </a:xfrm>
        </p:spPr>
      </p:pic>
    </p:spTree>
    <p:extLst>
      <p:ext uri="{BB962C8B-B14F-4D97-AF65-F5344CB8AC3E}">
        <p14:creationId xmlns:p14="http://schemas.microsoft.com/office/powerpoint/2010/main" val="34065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6F49028-4ED2-B142-9A49-1494406E6E9A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9BED83C-311F-BE4A-84B6-8852D443079C}"/>
              </a:ext>
            </a:extLst>
          </p:cNvPr>
          <p:cNvSpPr txBox="1">
            <a:spLocks/>
          </p:cNvSpPr>
          <p:nvPr/>
        </p:nvSpPr>
        <p:spPr>
          <a:xfrm>
            <a:off x="964914" y="701723"/>
            <a:ext cx="10515600" cy="4920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¿Qué unidad de medida usaste?</a:t>
            </a:r>
          </a:p>
          <a:p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¿Por qué le llamamos unidad de medida ESTANDARIZADA?</a:t>
            </a:r>
          </a:p>
          <a:p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¿Para qué nos sirve?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66455BB-A133-4749-BAEF-8B03FE09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46" y="466320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Para reflexionar....</a:t>
            </a:r>
            <a:b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</a:br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6807FB1-001B-9D43-A41F-24D859229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97326">
            <a:off x="8969734" y="4354374"/>
            <a:ext cx="1999989" cy="253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4443FB-5B38-BB42-9934-AB510167B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267557"/>
            <a:ext cx="9144000" cy="2387600"/>
          </a:xfrm>
        </p:spPr>
        <p:txBody>
          <a:bodyPr>
            <a:normAutofit fontScale="90000"/>
          </a:bodyPr>
          <a:lstStyle/>
          <a:p>
            <a:pPr algn="just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Comprensión de la unidad:</a:t>
            </a:r>
            <a:r>
              <a:rPr lang="es-CL" b="1" dirty="0">
                <a:solidFill>
                  <a:srgbClr val="0070C0"/>
                </a:solidFill>
              </a:rPr>
              <a:t> </a:t>
            </a:r>
            <a:r>
              <a:rPr lang="es-CL" sz="4400" dirty="0">
                <a:solidFill>
                  <a:schemeClr val="accent2"/>
                </a:solidFill>
                <a:latin typeface="Comic Sans MS" panose="030F0902030302020204" pitchFamily="66" charset="0"/>
              </a:rPr>
              <a:t>Determinar la longitud de objetos, usando unidades de medidas no estandarizadas y unidades estandarizadas (cm y m) para tomar buenas decisiones.</a:t>
            </a:r>
            <a:endParaRPr lang="es-CL" sz="4900" dirty="0">
              <a:solidFill>
                <a:schemeClr val="accent2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B9AEDCC-5A08-1E44-ACEB-61874C59C8C0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56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9E7B6-0D3E-074B-8001-226FD590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660" y="270824"/>
            <a:ext cx="10515600" cy="1325563"/>
          </a:xfrm>
        </p:spPr>
        <p:txBody>
          <a:bodyPr/>
          <a:lstStyle/>
          <a:p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¿Qué vamos a aprender?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B7461DE2-2A81-AF49-9547-B13461F4BF0D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8A8B52EA-D65C-314A-8E75-659C2C2B0F2E}"/>
              </a:ext>
            </a:extLst>
          </p:cNvPr>
          <p:cNvSpPr txBox="1">
            <a:spLocks/>
          </p:cNvSpPr>
          <p:nvPr/>
        </p:nvSpPr>
        <p:spPr>
          <a:xfrm>
            <a:off x="1110056" y="3007036"/>
            <a:ext cx="10515600" cy="1970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dirty="0">
              <a:solidFill>
                <a:srgbClr val="0070C0"/>
              </a:solidFill>
              <a:latin typeface="Comic Sans MS" panose="030F0902030302020204" pitchFamily="66" charset="0"/>
            </a:endParaRPr>
          </a:p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¿Conoces los centímetros?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4D7FE636-8A35-4745-A455-80DC64C87595}"/>
              </a:ext>
            </a:extLst>
          </p:cNvPr>
          <p:cNvSpPr txBox="1">
            <a:spLocks/>
          </p:cNvSpPr>
          <p:nvPr/>
        </p:nvSpPr>
        <p:spPr>
          <a:xfrm>
            <a:off x="838199" y="16814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dirty="0">
                <a:solidFill>
                  <a:schemeClr val="accent2"/>
                </a:solidFill>
                <a:latin typeface="Comic Sans MS" panose="030F0902030302020204" pitchFamily="66" charset="0"/>
              </a:rPr>
              <a:t>Usar una regla y una huincha en centímetros para medir largo, ancho y alto.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BCA7D72-7475-5A43-BAC0-2F90216DA2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89" y="4358802"/>
            <a:ext cx="1505334" cy="237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2711C7B-5378-AD4E-8D75-0E830DF90C98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3A8A2B5-2569-8942-BD35-9B133C8C4665}"/>
              </a:ext>
            </a:extLst>
          </p:cNvPr>
          <p:cNvSpPr txBox="1">
            <a:spLocks/>
          </p:cNvSpPr>
          <p:nvPr/>
        </p:nvSpPr>
        <p:spPr>
          <a:xfrm>
            <a:off x="999976" y="4873157"/>
            <a:ext cx="5443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21D649-3950-E54C-BDDC-934FE77EE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099" y="2085703"/>
            <a:ext cx="7797800" cy="3810000"/>
          </a:xfrm>
          <a:prstGeom prst="rect">
            <a:avLst/>
          </a:prstGeom>
        </p:spPr>
      </p:pic>
      <p:sp>
        <p:nvSpPr>
          <p:cNvPr id="10" name="Título 1">
            <a:extLst>
              <a:ext uri="{FF2B5EF4-FFF2-40B4-BE49-F238E27FC236}">
                <a16:creationId xmlns:a16="http://schemas.microsoft.com/office/drawing/2014/main" id="{E793A9D1-0FB8-694E-85C0-E3DD90A6BC1D}"/>
              </a:ext>
            </a:extLst>
          </p:cNvPr>
          <p:cNvSpPr txBox="1">
            <a:spLocks/>
          </p:cNvSpPr>
          <p:nvPr/>
        </p:nvSpPr>
        <p:spPr>
          <a:xfrm>
            <a:off x="2659123" y="492451"/>
            <a:ext cx="6873752" cy="75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¿Cuál es la longitud de los lápices?</a:t>
            </a:r>
          </a:p>
        </p:txBody>
      </p:sp>
    </p:spTree>
    <p:extLst>
      <p:ext uri="{BB962C8B-B14F-4D97-AF65-F5344CB8AC3E}">
        <p14:creationId xmlns:p14="http://schemas.microsoft.com/office/powerpoint/2010/main" val="110630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2711C7B-5378-AD4E-8D75-0E830DF90C98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B3A8A2B5-2569-8942-BD35-9B133C8C4665}"/>
              </a:ext>
            </a:extLst>
          </p:cNvPr>
          <p:cNvSpPr txBox="1">
            <a:spLocks/>
          </p:cNvSpPr>
          <p:nvPr/>
        </p:nvSpPr>
        <p:spPr>
          <a:xfrm>
            <a:off x="999976" y="4873157"/>
            <a:ext cx="54435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L" sz="3200" dirty="0">
              <a:solidFill>
                <a:srgbClr val="0070C0"/>
              </a:solidFill>
              <a:latin typeface="Comic Sans MS" panose="030F0902030302020204" pitchFamily="66" charset="0"/>
            </a:endParaRPr>
          </a:p>
        </p:txBody>
      </p:sp>
      <p:sp>
        <p:nvSpPr>
          <p:cNvPr id="9" name="Llamada rectangular redondeada 8">
            <a:extLst>
              <a:ext uri="{FF2B5EF4-FFF2-40B4-BE49-F238E27FC236}">
                <a16:creationId xmlns:a16="http://schemas.microsoft.com/office/drawing/2014/main" id="{4BE6C52B-F9CF-DC4B-A60C-31006A93ED0C}"/>
              </a:ext>
            </a:extLst>
          </p:cNvPr>
          <p:cNvSpPr/>
          <p:nvPr/>
        </p:nvSpPr>
        <p:spPr>
          <a:xfrm>
            <a:off x="5325214" y="3733808"/>
            <a:ext cx="4066545" cy="2730818"/>
          </a:xfrm>
          <a:prstGeom prst="wedgeRoundRectCallout">
            <a:avLst>
              <a:gd name="adj1" fmla="val 60876"/>
              <a:gd name="adj2" fmla="val -2324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latin typeface="Comic Sans MS" panose="030F0902030302020204" pitchFamily="66" charset="0"/>
              </a:rPr>
              <a:t>Es una unidad de medida ESTANDARIZADA</a:t>
            </a:r>
          </a:p>
          <a:p>
            <a:pPr algn="ctr"/>
            <a:r>
              <a:rPr lang="es-CL" sz="2800" dirty="0">
                <a:latin typeface="Comic Sans MS" panose="030F0902030302020204" pitchFamily="66" charset="0"/>
              </a:rPr>
              <a:t>En todos lados es igual…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7EEE6E2-BF8F-4D49-B690-46ADC60D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273" y="4015526"/>
            <a:ext cx="1680225" cy="2654472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0D3FF106-6285-F649-9574-6B758F7E2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558" y="331424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El centímetro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1C7E76-0E0A-2B40-BD01-0BEE6E443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08" y="1499402"/>
            <a:ext cx="80137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12BE4F62-8308-9B4D-8253-0C2B9239BF8D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A3338DD1-BEAA-8C45-9F66-2DFD9ED94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558" y="4548143"/>
            <a:ext cx="1316865" cy="2080425"/>
          </a:xfrm>
          <a:prstGeom prst="rect">
            <a:avLst/>
          </a:prstGeom>
        </p:spPr>
      </p:pic>
      <p:sp>
        <p:nvSpPr>
          <p:cNvPr id="30" name="Llamada rectangular redondeada 29">
            <a:extLst>
              <a:ext uri="{FF2B5EF4-FFF2-40B4-BE49-F238E27FC236}">
                <a16:creationId xmlns:a16="http://schemas.microsoft.com/office/drawing/2014/main" id="{842937E2-13AE-2C40-8698-8C56F26D760D}"/>
              </a:ext>
            </a:extLst>
          </p:cNvPr>
          <p:cNvSpPr/>
          <p:nvPr/>
        </p:nvSpPr>
        <p:spPr>
          <a:xfrm>
            <a:off x="1890172" y="3879669"/>
            <a:ext cx="3648480" cy="1998616"/>
          </a:xfrm>
          <a:prstGeom prst="wedgeRoundRectCallout">
            <a:avLst>
              <a:gd name="adj1" fmla="val -60106"/>
              <a:gd name="adj2" fmla="val -1396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latin typeface="Comic Sans MS" panose="030F0902030302020204" pitchFamily="66" charset="0"/>
              </a:rPr>
              <a:t>Escribimos “cm” para referirnos al centímetro…</a:t>
            </a:r>
          </a:p>
          <a:p>
            <a:pPr algn="ctr"/>
            <a:r>
              <a:rPr lang="es-CL" sz="2000" dirty="0">
                <a:latin typeface="Comic Sans MS" panose="030F0902030302020204" pitchFamily="66" charset="0"/>
              </a:rPr>
              <a:t>“1cm se lee un centímetro”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E4461F2C-C3F5-2449-8EA8-7011A4228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0321" y="4493938"/>
            <a:ext cx="1812120" cy="2188833"/>
          </a:xfrm>
          <a:prstGeom prst="rect">
            <a:avLst/>
          </a:prstGeom>
        </p:spPr>
      </p:pic>
      <p:sp>
        <p:nvSpPr>
          <p:cNvPr id="35" name="Llamada rectangular redondeada 34">
            <a:extLst>
              <a:ext uri="{FF2B5EF4-FFF2-40B4-BE49-F238E27FC236}">
                <a16:creationId xmlns:a16="http://schemas.microsoft.com/office/drawing/2014/main" id="{05D58FD1-0E5E-3943-A8A1-B76AD5B2C221}"/>
              </a:ext>
            </a:extLst>
          </p:cNvPr>
          <p:cNvSpPr/>
          <p:nvPr/>
        </p:nvSpPr>
        <p:spPr>
          <a:xfrm>
            <a:off x="6413863" y="4548143"/>
            <a:ext cx="3360086" cy="1693068"/>
          </a:xfrm>
          <a:prstGeom prst="wedgeRoundRectCallout">
            <a:avLst>
              <a:gd name="adj1" fmla="val 57683"/>
              <a:gd name="adj2" fmla="val -165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Comic Sans MS" panose="030F0902030302020204" pitchFamily="66" charset="0"/>
              </a:rPr>
              <a:t>Los centímetros se usan para medir longitudes pequeñas.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F01F701-76A8-1541-8C66-DD3E63990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4144" y="1404300"/>
            <a:ext cx="8013700" cy="1968500"/>
          </a:xfrm>
          <a:prstGeom prst="rect">
            <a:avLst/>
          </a:prstGeom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A51152A6-06B1-E244-8175-2E48E47F4730}"/>
              </a:ext>
            </a:extLst>
          </p:cNvPr>
          <p:cNvSpPr/>
          <p:nvPr/>
        </p:nvSpPr>
        <p:spPr>
          <a:xfrm>
            <a:off x="2324910" y="1909599"/>
            <a:ext cx="600891" cy="12932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806FEC4F-BC2B-E843-A340-228153EB585D}"/>
              </a:ext>
            </a:extLst>
          </p:cNvPr>
          <p:cNvSpPr/>
          <p:nvPr/>
        </p:nvSpPr>
        <p:spPr>
          <a:xfrm>
            <a:off x="6304634" y="1993535"/>
            <a:ext cx="600891" cy="12932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Llamada rectangular redondeada 11">
            <a:extLst>
              <a:ext uri="{FF2B5EF4-FFF2-40B4-BE49-F238E27FC236}">
                <a16:creationId xmlns:a16="http://schemas.microsoft.com/office/drawing/2014/main" id="{0F7F0FE0-E1AA-1B4C-92C0-B85164496242}"/>
              </a:ext>
            </a:extLst>
          </p:cNvPr>
          <p:cNvSpPr/>
          <p:nvPr/>
        </p:nvSpPr>
        <p:spPr>
          <a:xfrm>
            <a:off x="7126291" y="300467"/>
            <a:ext cx="3360086" cy="1693068"/>
          </a:xfrm>
          <a:prstGeom prst="wedgeRoundRectCallout">
            <a:avLst>
              <a:gd name="adj1" fmla="val -59857"/>
              <a:gd name="adj2" fmla="val 4088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dirty="0">
                <a:latin typeface="Comic Sans MS" panose="030F0902030302020204" pitchFamily="66" charset="0"/>
              </a:rPr>
              <a:t>La longitud entre las marcas de los centimetros es de igual medida.</a:t>
            </a:r>
          </a:p>
        </p:txBody>
      </p:sp>
    </p:spTree>
    <p:extLst>
      <p:ext uri="{BB962C8B-B14F-4D97-AF65-F5344CB8AC3E}">
        <p14:creationId xmlns:p14="http://schemas.microsoft.com/office/powerpoint/2010/main" val="42090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 animBg="1"/>
      <p:bldP spid="2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1BDC289-3C21-5C44-A08D-4F307F00A588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C9E41F5-DE53-1E4E-80F4-369120789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60236" y="185738"/>
            <a:ext cx="10515600" cy="1325563"/>
          </a:xfrm>
        </p:spPr>
        <p:txBody>
          <a:bodyPr/>
          <a:lstStyle/>
          <a:p>
            <a:pPr algn="ctr"/>
            <a:r>
              <a:rPr lang="es-CL" dirty="0">
                <a:solidFill>
                  <a:srgbClr val="0070C0"/>
                </a:solidFill>
                <a:latin typeface="Comic Sans MS" panose="030F0902030302020204" pitchFamily="66" charset="0"/>
              </a:rPr>
              <a:t>Veamos un ejemplo…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61BEE02-9A0B-AA42-859F-96E43DCEF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348" y="1678089"/>
            <a:ext cx="8966200" cy="3060700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B6C5B627-F888-3C46-8106-527008F34F13}"/>
              </a:ext>
            </a:extLst>
          </p:cNvPr>
          <p:cNvSpPr/>
          <p:nvPr/>
        </p:nvSpPr>
        <p:spPr>
          <a:xfrm>
            <a:off x="1128410" y="2561827"/>
            <a:ext cx="1602838" cy="25160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1B27C363-2550-7943-A708-1168D07A4C98}"/>
              </a:ext>
            </a:extLst>
          </p:cNvPr>
          <p:cNvSpPr/>
          <p:nvPr/>
        </p:nvSpPr>
        <p:spPr>
          <a:xfrm>
            <a:off x="5179602" y="2428476"/>
            <a:ext cx="1602838" cy="25160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7594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1BDC289-3C21-5C44-A08D-4F307F00A588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4537E6F-D321-CB4E-84B5-342035C8B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113" y="1784471"/>
            <a:ext cx="9740900" cy="2882900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C0C469F-991C-914F-8F44-66B8036E94F1}"/>
              </a:ext>
            </a:extLst>
          </p:cNvPr>
          <p:cNvSpPr txBox="1">
            <a:spLocks/>
          </p:cNvSpPr>
          <p:nvPr/>
        </p:nvSpPr>
        <p:spPr>
          <a:xfrm>
            <a:off x="3067687" y="609115"/>
            <a:ext cx="6873752" cy="75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¿Cuál es la longitud del llavero?</a:t>
            </a:r>
          </a:p>
        </p:txBody>
      </p:sp>
    </p:spTree>
    <p:extLst>
      <p:ext uri="{BB962C8B-B14F-4D97-AF65-F5344CB8AC3E}">
        <p14:creationId xmlns:p14="http://schemas.microsoft.com/office/powerpoint/2010/main" val="75728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1BDC289-3C21-5C44-A08D-4F307F00A588}"/>
              </a:ext>
            </a:extLst>
          </p:cNvPr>
          <p:cNvSpPr/>
          <p:nvPr/>
        </p:nvSpPr>
        <p:spPr>
          <a:xfrm>
            <a:off x="188118" y="185738"/>
            <a:ext cx="11815763" cy="6551238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0C469F-991C-914F-8F44-66B8036E94F1}"/>
              </a:ext>
            </a:extLst>
          </p:cNvPr>
          <p:cNvSpPr txBox="1">
            <a:spLocks/>
          </p:cNvSpPr>
          <p:nvPr/>
        </p:nvSpPr>
        <p:spPr>
          <a:xfrm>
            <a:off x="1054878" y="479127"/>
            <a:ext cx="6873752" cy="7519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>
                <a:solidFill>
                  <a:srgbClr val="0070C0"/>
                </a:solidFill>
                <a:latin typeface="Comic Sans MS" panose="030F0902030302020204" pitchFamily="66" charset="0"/>
              </a:rPr>
              <a:t>¿Cuál es la longitud del sacapuntas?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259671-750E-EA45-95C8-13FCBB876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655" y="2048633"/>
            <a:ext cx="2653219" cy="27102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C84D78-B73B-614C-8578-1A6979C60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016" y="2075741"/>
            <a:ext cx="3861611" cy="43930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CB3AF71-C64D-EC44-B5D3-19BC245DE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7470" y="384152"/>
            <a:ext cx="4145384" cy="615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5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5517</TotalTime>
  <Words>240</Words>
  <Application>Microsoft Macintosh PowerPoint</Application>
  <PresentationFormat>Panorámica</PresentationFormat>
  <Paragraphs>35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Comic Sans MS</vt:lpstr>
      <vt:lpstr>Tema de Office</vt:lpstr>
      <vt:lpstr>¡Bienvenidos 2º básicos!</vt:lpstr>
      <vt:lpstr>Comprensión de la unidad: Determinar la longitud de objetos, usando unidades de medidas no estandarizadas y unidades estandarizadas (cm y m) para tomar buenas decisiones.</vt:lpstr>
      <vt:lpstr>¿Qué vamos a aprender?</vt:lpstr>
      <vt:lpstr>Presentación de PowerPoint</vt:lpstr>
      <vt:lpstr>El centímetro</vt:lpstr>
      <vt:lpstr>Presentación de PowerPoint</vt:lpstr>
      <vt:lpstr>Veamos un ejemplo…</vt:lpstr>
      <vt:lpstr>Presentación de PowerPoint</vt:lpstr>
      <vt:lpstr>Presentación de PowerPoint</vt:lpstr>
      <vt:lpstr>¿Cuál es la longitud alrededor de la lata?</vt:lpstr>
      <vt:lpstr>Otros ejemplos…</vt:lpstr>
      <vt:lpstr>Es tu turno….</vt:lpstr>
      <vt:lpstr>Para reflexionar....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¡Bienvenidos 2º básicos!</dc:title>
  <dc:creator>Microsoft Office User</dc:creator>
  <cp:lastModifiedBy>Microsoft Office User</cp:lastModifiedBy>
  <cp:revision>81</cp:revision>
  <dcterms:created xsi:type="dcterms:W3CDTF">2020-05-05T14:55:47Z</dcterms:created>
  <dcterms:modified xsi:type="dcterms:W3CDTF">2020-06-18T15:34:03Z</dcterms:modified>
</cp:coreProperties>
</file>