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8" r:id="rId3"/>
    <p:sldId id="320" r:id="rId4"/>
    <p:sldId id="321" r:id="rId5"/>
    <p:sldId id="322" r:id="rId6"/>
    <p:sldId id="323" r:id="rId7"/>
    <p:sldId id="325" r:id="rId8"/>
    <p:sldId id="338" r:id="rId9"/>
    <p:sldId id="330" r:id="rId10"/>
    <p:sldId id="281" r:id="rId11"/>
    <p:sldId id="282" r:id="rId12"/>
    <p:sldId id="288" r:id="rId13"/>
    <p:sldId id="292" r:id="rId14"/>
    <p:sldId id="298" r:id="rId15"/>
    <p:sldId id="303" r:id="rId16"/>
    <p:sldId id="339" r:id="rId17"/>
    <p:sldId id="341" r:id="rId18"/>
    <p:sldId id="342" r:id="rId19"/>
    <p:sldId id="343" r:id="rId20"/>
    <p:sldId id="344" r:id="rId21"/>
    <p:sldId id="345" r:id="rId22"/>
    <p:sldId id="348" r:id="rId23"/>
    <p:sldId id="349" r:id="rId24"/>
    <p:sldId id="350" r:id="rId25"/>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8E4E62-CA1C-4769-A06F-67F734F3D34E}"/>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89A9D3D5-D237-4C05-8251-196E990DCB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F871C22D-6EA1-4556-B5D2-2BB7D81E1D51}"/>
              </a:ext>
            </a:extLst>
          </p:cNvPr>
          <p:cNvSpPr>
            <a:spLocks noGrp="1"/>
          </p:cNvSpPr>
          <p:nvPr>
            <p:ph type="dt" sz="half" idx="10"/>
          </p:nvPr>
        </p:nvSpPr>
        <p:spPr/>
        <p:txBody>
          <a:bodyPr/>
          <a:lstStyle/>
          <a:p>
            <a:fld id="{42CDE86D-B7A2-45FC-9539-282D632C981F}" type="datetimeFigureOut">
              <a:rPr lang="es-CL" smtClean="0"/>
              <a:t>06-01-2020</a:t>
            </a:fld>
            <a:endParaRPr lang="es-CL"/>
          </a:p>
        </p:txBody>
      </p:sp>
      <p:sp>
        <p:nvSpPr>
          <p:cNvPr id="5" name="Marcador de pie de página 4">
            <a:extLst>
              <a:ext uri="{FF2B5EF4-FFF2-40B4-BE49-F238E27FC236}">
                <a16:creationId xmlns:a16="http://schemas.microsoft.com/office/drawing/2014/main" id="{793F19E8-F89E-4EF4-81B4-DEED8D6A0076}"/>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2974736C-C311-4D34-9DA4-E175BB514BD9}"/>
              </a:ext>
            </a:extLst>
          </p:cNvPr>
          <p:cNvSpPr>
            <a:spLocks noGrp="1"/>
          </p:cNvSpPr>
          <p:nvPr>
            <p:ph type="sldNum" sz="quarter" idx="12"/>
          </p:nvPr>
        </p:nvSpPr>
        <p:spPr/>
        <p:txBody>
          <a:bodyPr/>
          <a:lstStyle/>
          <a:p>
            <a:fld id="{6D9C0716-C1E0-49F0-A05A-AC71F8848DD8}" type="slidenum">
              <a:rPr lang="es-CL" smtClean="0"/>
              <a:t>‹Nº›</a:t>
            </a:fld>
            <a:endParaRPr lang="es-CL"/>
          </a:p>
        </p:txBody>
      </p:sp>
    </p:spTree>
    <p:extLst>
      <p:ext uri="{BB962C8B-B14F-4D97-AF65-F5344CB8AC3E}">
        <p14:creationId xmlns:p14="http://schemas.microsoft.com/office/powerpoint/2010/main" val="3953699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4BC96A-65EB-4275-9D1C-A44CC8AC9794}"/>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4B93E61B-4CED-448B-8400-0F6617250385}"/>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4369D797-A49E-4AA4-B80B-C47936F174EF}"/>
              </a:ext>
            </a:extLst>
          </p:cNvPr>
          <p:cNvSpPr>
            <a:spLocks noGrp="1"/>
          </p:cNvSpPr>
          <p:nvPr>
            <p:ph type="dt" sz="half" idx="10"/>
          </p:nvPr>
        </p:nvSpPr>
        <p:spPr/>
        <p:txBody>
          <a:bodyPr/>
          <a:lstStyle/>
          <a:p>
            <a:fld id="{42CDE86D-B7A2-45FC-9539-282D632C981F}" type="datetimeFigureOut">
              <a:rPr lang="es-CL" smtClean="0"/>
              <a:t>06-01-2020</a:t>
            </a:fld>
            <a:endParaRPr lang="es-CL"/>
          </a:p>
        </p:txBody>
      </p:sp>
      <p:sp>
        <p:nvSpPr>
          <p:cNvPr id="5" name="Marcador de pie de página 4">
            <a:extLst>
              <a:ext uri="{FF2B5EF4-FFF2-40B4-BE49-F238E27FC236}">
                <a16:creationId xmlns:a16="http://schemas.microsoft.com/office/drawing/2014/main" id="{2A6B73C8-A5FA-4759-9392-40FE802373D3}"/>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469B2C25-5851-469F-A30C-7623D05FE854}"/>
              </a:ext>
            </a:extLst>
          </p:cNvPr>
          <p:cNvSpPr>
            <a:spLocks noGrp="1"/>
          </p:cNvSpPr>
          <p:nvPr>
            <p:ph type="sldNum" sz="quarter" idx="12"/>
          </p:nvPr>
        </p:nvSpPr>
        <p:spPr/>
        <p:txBody>
          <a:bodyPr/>
          <a:lstStyle/>
          <a:p>
            <a:fld id="{6D9C0716-C1E0-49F0-A05A-AC71F8848DD8}" type="slidenum">
              <a:rPr lang="es-CL" smtClean="0"/>
              <a:t>‹Nº›</a:t>
            </a:fld>
            <a:endParaRPr lang="es-CL"/>
          </a:p>
        </p:txBody>
      </p:sp>
    </p:spTree>
    <p:extLst>
      <p:ext uri="{BB962C8B-B14F-4D97-AF65-F5344CB8AC3E}">
        <p14:creationId xmlns:p14="http://schemas.microsoft.com/office/powerpoint/2010/main" val="2567848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ACA4B8A-DDD3-4A9C-BB36-76AC57D6B4E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413A3244-33D5-4876-BA06-E5B1A34FC077}"/>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536BC275-96BB-4D7B-B9F9-5A05729EE426}"/>
              </a:ext>
            </a:extLst>
          </p:cNvPr>
          <p:cNvSpPr>
            <a:spLocks noGrp="1"/>
          </p:cNvSpPr>
          <p:nvPr>
            <p:ph type="dt" sz="half" idx="10"/>
          </p:nvPr>
        </p:nvSpPr>
        <p:spPr/>
        <p:txBody>
          <a:bodyPr/>
          <a:lstStyle/>
          <a:p>
            <a:fld id="{42CDE86D-B7A2-45FC-9539-282D632C981F}" type="datetimeFigureOut">
              <a:rPr lang="es-CL" smtClean="0"/>
              <a:t>06-01-2020</a:t>
            </a:fld>
            <a:endParaRPr lang="es-CL"/>
          </a:p>
        </p:txBody>
      </p:sp>
      <p:sp>
        <p:nvSpPr>
          <p:cNvPr id="5" name="Marcador de pie de página 4">
            <a:extLst>
              <a:ext uri="{FF2B5EF4-FFF2-40B4-BE49-F238E27FC236}">
                <a16:creationId xmlns:a16="http://schemas.microsoft.com/office/drawing/2014/main" id="{D6E9EEA3-BBAC-4AC9-8AA7-C155FAD36053}"/>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62177D34-51CB-4D77-92C4-41914A13B059}"/>
              </a:ext>
            </a:extLst>
          </p:cNvPr>
          <p:cNvSpPr>
            <a:spLocks noGrp="1"/>
          </p:cNvSpPr>
          <p:nvPr>
            <p:ph type="sldNum" sz="quarter" idx="12"/>
          </p:nvPr>
        </p:nvSpPr>
        <p:spPr/>
        <p:txBody>
          <a:bodyPr/>
          <a:lstStyle/>
          <a:p>
            <a:fld id="{6D9C0716-C1E0-49F0-A05A-AC71F8848DD8}" type="slidenum">
              <a:rPr lang="es-CL" smtClean="0"/>
              <a:t>‹Nº›</a:t>
            </a:fld>
            <a:endParaRPr lang="es-CL"/>
          </a:p>
        </p:txBody>
      </p:sp>
    </p:spTree>
    <p:extLst>
      <p:ext uri="{BB962C8B-B14F-4D97-AF65-F5344CB8AC3E}">
        <p14:creationId xmlns:p14="http://schemas.microsoft.com/office/powerpoint/2010/main" val="684992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79271C-BD03-4AAB-9ACB-56DBACD07A80}"/>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8CCE6446-781E-4387-8934-283A77AB5B7F}"/>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540ECA6D-04B0-4220-BC77-8DBF81A51454}"/>
              </a:ext>
            </a:extLst>
          </p:cNvPr>
          <p:cNvSpPr>
            <a:spLocks noGrp="1"/>
          </p:cNvSpPr>
          <p:nvPr>
            <p:ph type="dt" sz="half" idx="10"/>
          </p:nvPr>
        </p:nvSpPr>
        <p:spPr/>
        <p:txBody>
          <a:bodyPr/>
          <a:lstStyle/>
          <a:p>
            <a:fld id="{42CDE86D-B7A2-45FC-9539-282D632C981F}" type="datetimeFigureOut">
              <a:rPr lang="es-CL" smtClean="0"/>
              <a:t>06-01-2020</a:t>
            </a:fld>
            <a:endParaRPr lang="es-CL"/>
          </a:p>
        </p:txBody>
      </p:sp>
      <p:sp>
        <p:nvSpPr>
          <p:cNvPr id="5" name="Marcador de pie de página 4">
            <a:extLst>
              <a:ext uri="{FF2B5EF4-FFF2-40B4-BE49-F238E27FC236}">
                <a16:creationId xmlns:a16="http://schemas.microsoft.com/office/drawing/2014/main" id="{D8E10C44-38B1-43EC-8C10-13EF0A991CBF}"/>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388FD35E-FDCE-4DC0-AC82-40D8AEBB2470}"/>
              </a:ext>
            </a:extLst>
          </p:cNvPr>
          <p:cNvSpPr>
            <a:spLocks noGrp="1"/>
          </p:cNvSpPr>
          <p:nvPr>
            <p:ph type="sldNum" sz="quarter" idx="12"/>
          </p:nvPr>
        </p:nvSpPr>
        <p:spPr/>
        <p:txBody>
          <a:bodyPr/>
          <a:lstStyle/>
          <a:p>
            <a:fld id="{6D9C0716-C1E0-49F0-A05A-AC71F8848DD8}" type="slidenum">
              <a:rPr lang="es-CL" smtClean="0"/>
              <a:t>‹Nº›</a:t>
            </a:fld>
            <a:endParaRPr lang="es-CL"/>
          </a:p>
        </p:txBody>
      </p:sp>
    </p:spTree>
    <p:extLst>
      <p:ext uri="{BB962C8B-B14F-4D97-AF65-F5344CB8AC3E}">
        <p14:creationId xmlns:p14="http://schemas.microsoft.com/office/powerpoint/2010/main" val="2931595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210396-DB02-4BD1-81DC-FABC2EE3FE0C}"/>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F4ABB286-CB19-49EB-A939-40C0074075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482CDE63-4FC8-4789-9A8D-F1C9C4A87AF3}"/>
              </a:ext>
            </a:extLst>
          </p:cNvPr>
          <p:cNvSpPr>
            <a:spLocks noGrp="1"/>
          </p:cNvSpPr>
          <p:nvPr>
            <p:ph type="dt" sz="half" idx="10"/>
          </p:nvPr>
        </p:nvSpPr>
        <p:spPr/>
        <p:txBody>
          <a:bodyPr/>
          <a:lstStyle/>
          <a:p>
            <a:fld id="{42CDE86D-B7A2-45FC-9539-282D632C981F}" type="datetimeFigureOut">
              <a:rPr lang="es-CL" smtClean="0"/>
              <a:t>06-01-2020</a:t>
            </a:fld>
            <a:endParaRPr lang="es-CL"/>
          </a:p>
        </p:txBody>
      </p:sp>
      <p:sp>
        <p:nvSpPr>
          <p:cNvPr id="5" name="Marcador de pie de página 4">
            <a:extLst>
              <a:ext uri="{FF2B5EF4-FFF2-40B4-BE49-F238E27FC236}">
                <a16:creationId xmlns:a16="http://schemas.microsoft.com/office/drawing/2014/main" id="{86B07260-21FE-4F24-B0B5-1FF8BD362818}"/>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8C7A8949-64F4-4C71-A4A1-BF1BC487A67F}"/>
              </a:ext>
            </a:extLst>
          </p:cNvPr>
          <p:cNvSpPr>
            <a:spLocks noGrp="1"/>
          </p:cNvSpPr>
          <p:nvPr>
            <p:ph type="sldNum" sz="quarter" idx="12"/>
          </p:nvPr>
        </p:nvSpPr>
        <p:spPr/>
        <p:txBody>
          <a:bodyPr/>
          <a:lstStyle/>
          <a:p>
            <a:fld id="{6D9C0716-C1E0-49F0-A05A-AC71F8848DD8}" type="slidenum">
              <a:rPr lang="es-CL" smtClean="0"/>
              <a:t>‹Nº›</a:t>
            </a:fld>
            <a:endParaRPr lang="es-CL"/>
          </a:p>
        </p:txBody>
      </p:sp>
    </p:spTree>
    <p:extLst>
      <p:ext uri="{BB962C8B-B14F-4D97-AF65-F5344CB8AC3E}">
        <p14:creationId xmlns:p14="http://schemas.microsoft.com/office/powerpoint/2010/main" val="454033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028242-46BF-4B70-A0C0-0308C21BE767}"/>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AC90F5A0-F2B6-4853-B297-2B6EEBE0DD23}"/>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4AEF904F-21C5-45A3-9A7A-A3C4CAF281E7}"/>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FFF1D6C5-F50C-455F-815A-8BF8E1C92CD6}"/>
              </a:ext>
            </a:extLst>
          </p:cNvPr>
          <p:cNvSpPr>
            <a:spLocks noGrp="1"/>
          </p:cNvSpPr>
          <p:nvPr>
            <p:ph type="dt" sz="half" idx="10"/>
          </p:nvPr>
        </p:nvSpPr>
        <p:spPr/>
        <p:txBody>
          <a:bodyPr/>
          <a:lstStyle/>
          <a:p>
            <a:fld id="{42CDE86D-B7A2-45FC-9539-282D632C981F}" type="datetimeFigureOut">
              <a:rPr lang="es-CL" smtClean="0"/>
              <a:t>06-01-2020</a:t>
            </a:fld>
            <a:endParaRPr lang="es-CL"/>
          </a:p>
        </p:txBody>
      </p:sp>
      <p:sp>
        <p:nvSpPr>
          <p:cNvPr id="6" name="Marcador de pie de página 5">
            <a:extLst>
              <a:ext uri="{FF2B5EF4-FFF2-40B4-BE49-F238E27FC236}">
                <a16:creationId xmlns:a16="http://schemas.microsoft.com/office/drawing/2014/main" id="{4D02CA9D-F3A5-4C76-9D1C-C8E6F666C105}"/>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725FDC93-2EB3-4AC8-BF2B-6751EE0C7649}"/>
              </a:ext>
            </a:extLst>
          </p:cNvPr>
          <p:cNvSpPr>
            <a:spLocks noGrp="1"/>
          </p:cNvSpPr>
          <p:nvPr>
            <p:ph type="sldNum" sz="quarter" idx="12"/>
          </p:nvPr>
        </p:nvSpPr>
        <p:spPr/>
        <p:txBody>
          <a:bodyPr/>
          <a:lstStyle/>
          <a:p>
            <a:fld id="{6D9C0716-C1E0-49F0-A05A-AC71F8848DD8}" type="slidenum">
              <a:rPr lang="es-CL" smtClean="0"/>
              <a:t>‹Nº›</a:t>
            </a:fld>
            <a:endParaRPr lang="es-CL"/>
          </a:p>
        </p:txBody>
      </p:sp>
    </p:spTree>
    <p:extLst>
      <p:ext uri="{BB962C8B-B14F-4D97-AF65-F5344CB8AC3E}">
        <p14:creationId xmlns:p14="http://schemas.microsoft.com/office/powerpoint/2010/main" val="2610365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B3D59D-A5CC-430F-A0FD-842E5F75AB46}"/>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AB5F05D3-B7DD-4318-A9F9-0BBA951FF5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C7DB53A9-A880-44EA-AFEF-550C376704F7}"/>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9A8EF3A2-032E-4B00-AC7C-7E96625882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8B78D2D0-3C1D-49B2-BE19-3A29A9D9F1ED}"/>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13E4968C-EB3F-4466-A204-7FF24BB67411}"/>
              </a:ext>
            </a:extLst>
          </p:cNvPr>
          <p:cNvSpPr>
            <a:spLocks noGrp="1"/>
          </p:cNvSpPr>
          <p:nvPr>
            <p:ph type="dt" sz="half" idx="10"/>
          </p:nvPr>
        </p:nvSpPr>
        <p:spPr/>
        <p:txBody>
          <a:bodyPr/>
          <a:lstStyle/>
          <a:p>
            <a:fld id="{42CDE86D-B7A2-45FC-9539-282D632C981F}" type="datetimeFigureOut">
              <a:rPr lang="es-CL" smtClean="0"/>
              <a:t>06-01-2020</a:t>
            </a:fld>
            <a:endParaRPr lang="es-CL"/>
          </a:p>
        </p:txBody>
      </p:sp>
      <p:sp>
        <p:nvSpPr>
          <p:cNvPr id="8" name="Marcador de pie de página 7">
            <a:extLst>
              <a:ext uri="{FF2B5EF4-FFF2-40B4-BE49-F238E27FC236}">
                <a16:creationId xmlns:a16="http://schemas.microsoft.com/office/drawing/2014/main" id="{912B6237-0BD1-434D-AE7E-98615CC335FC}"/>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F721628B-1CF2-4F14-A7FB-3A9BBABF6741}"/>
              </a:ext>
            </a:extLst>
          </p:cNvPr>
          <p:cNvSpPr>
            <a:spLocks noGrp="1"/>
          </p:cNvSpPr>
          <p:nvPr>
            <p:ph type="sldNum" sz="quarter" idx="12"/>
          </p:nvPr>
        </p:nvSpPr>
        <p:spPr/>
        <p:txBody>
          <a:bodyPr/>
          <a:lstStyle/>
          <a:p>
            <a:fld id="{6D9C0716-C1E0-49F0-A05A-AC71F8848DD8}" type="slidenum">
              <a:rPr lang="es-CL" smtClean="0"/>
              <a:t>‹Nº›</a:t>
            </a:fld>
            <a:endParaRPr lang="es-CL"/>
          </a:p>
        </p:txBody>
      </p:sp>
    </p:spTree>
    <p:extLst>
      <p:ext uri="{BB962C8B-B14F-4D97-AF65-F5344CB8AC3E}">
        <p14:creationId xmlns:p14="http://schemas.microsoft.com/office/powerpoint/2010/main" val="2158474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2B1195-F9ED-4A6D-9D23-B6F2E6E8D503}"/>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7624725A-8614-4000-AB01-49395086510B}"/>
              </a:ext>
            </a:extLst>
          </p:cNvPr>
          <p:cNvSpPr>
            <a:spLocks noGrp="1"/>
          </p:cNvSpPr>
          <p:nvPr>
            <p:ph type="dt" sz="half" idx="10"/>
          </p:nvPr>
        </p:nvSpPr>
        <p:spPr/>
        <p:txBody>
          <a:bodyPr/>
          <a:lstStyle/>
          <a:p>
            <a:fld id="{42CDE86D-B7A2-45FC-9539-282D632C981F}" type="datetimeFigureOut">
              <a:rPr lang="es-CL" smtClean="0"/>
              <a:t>06-01-2020</a:t>
            </a:fld>
            <a:endParaRPr lang="es-CL"/>
          </a:p>
        </p:txBody>
      </p:sp>
      <p:sp>
        <p:nvSpPr>
          <p:cNvPr id="4" name="Marcador de pie de página 3">
            <a:extLst>
              <a:ext uri="{FF2B5EF4-FFF2-40B4-BE49-F238E27FC236}">
                <a16:creationId xmlns:a16="http://schemas.microsoft.com/office/drawing/2014/main" id="{C327229D-D957-4F00-9FC5-F5A2D5F16420}"/>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9FF3F89E-F1A6-48E5-B49E-E258EE04BB0D}"/>
              </a:ext>
            </a:extLst>
          </p:cNvPr>
          <p:cNvSpPr>
            <a:spLocks noGrp="1"/>
          </p:cNvSpPr>
          <p:nvPr>
            <p:ph type="sldNum" sz="quarter" idx="12"/>
          </p:nvPr>
        </p:nvSpPr>
        <p:spPr/>
        <p:txBody>
          <a:bodyPr/>
          <a:lstStyle/>
          <a:p>
            <a:fld id="{6D9C0716-C1E0-49F0-A05A-AC71F8848DD8}" type="slidenum">
              <a:rPr lang="es-CL" smtClean="0"/>
              <a:t>‹Nº›</a:t>
            </a:fld>
            <a:endParaRPr lang="es-CL"/>
          </a:p>
        </p:txBody>
      </p:sp>
    </p:spTree>
    <p:extLst>
      <p:ext uri="{BB962C8B-B14F-4D97-AF65-F5344CB8AC3E}">
        <p14:creationId xmlns:p14="http://schemas.microsoft.com/office/powerpoint/2010/main" val="2471924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2C19A52E-87BE-457C-8608-5D502728311D}"/>
              </a:ext>
            </a:extLst>
          </p:cNvPr>
          <p:cNvSpPr>
            <a:spLocks noGrp="1"/>
          </p:cNvSpPr>
          <p:nvPr>
            <p:ph type="dt" sz="half" idx="10"/>
          </p:nvPr>
        </p:nvSpPr>
        <p:spPr/>
        <p:txBody>
          <a:bodyPr/>
          <a:lstStyle/>
          <a:p>
            <a:fld id="{42CDE86D-B7A2-45FC-9539-282D632C981F}" type="datetimeFigureOut">
              <a:rPr lang="es-CL" smtClean="0"/>
              <a:t>06-01-2020</a:t>
            </a:fld>
            <a:endParaRPr lang="es-CL"/>
          </a:p>
        </p:txBody>
      </p:sp>
      <p:sp>
        <p:nvSpPr>
          <p:cNvPr id="3" name="Marcador de pie de página 2">
            <a:extLst>
              <a:ext uri="{FF2B5EF4-FFF2-40B4-BE49-F238E27FC236}">
                <a16:creationId xmlns:a16="http://schemas.microsoft.com/office/drawing/2014/main" id="{F8637699-6AA0-4327-B224-15989A0123AE}"/>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906F4209-705A-45F4-BC57-CE406FCC4DDD}"/>
              </a:ext>
            </a:extLst>
          </p:cNvPr>
          <p:cNvSpPr>
            <a:spLocks noGrp="1"/>
          </p:cNvSpPr>
          <p:nvPr>
            <p:ph type="sldNum" sz="quarter" idx="12"/>
          </p:nvPr>
        </p:nvSpPr>
        <p:spPr/>
        <p:txBody>
          <a:bodyPr/>
          <a:lstStyle/>
          <a:p>
            <a:fld id="{6D9C0716-C1E0-49F0-A05A-AC71F8848DD8}" type="slidenum">
              <a:rPr lang="es-CL" smtClean="0"/>
              <a:t>‹Nº›</a:t>
            </a:fld>
            <a:endParaRPr lang="es-CL"/>
          </a:p>
        </p:txBody>
      </p:sp>
    </p:spTree>
    <p:extLst>
      <p:ext uri="{BB962C8B-B14F-4D97-AF65-F5344CB8AC3E}">
        <p14:creationId xmlns:p14="http://schemas.microsoft.com/office/powerpoint/2010/main" val="130827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2384C9-88CE-4FA8-985A-B9023AF6D17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5FE995C9-AE80-416E-B668-6541D3E024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9DA783B9-7521-443A-8076-C359561DAF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433604C-6D4D-4472-9693-9EB5E673FE47}"/>
              </a:ext>
            </a:extLst>
          </p:cNvPr>
          <p:cNvSpPr>
            <a:spLocks noGrp="1"/>
          </p:cNvSpPr>
          <p:nvPr>
            <p:ph type="dt" sz="half" idx="10"/>
          </p:nvPr>
        </p:nvSpPr>
        <p:spPr/>
        <p:txBody>
          <a:bodyPr/>
          <a:lstStyle/>
          <a:p>
            <a:fld id="{42CDE86D-B7A2-45FC-9539-282D632C981F}" type="datetimeFigureOut">
              <a:rPr lang="es-CL" smtClean="0"/>
              <a:t>06-01-2020</a:t>
            </a:fld>
            <a:endParaRPr lang="es-CL"/>
          </a:p>
        </p:txBody>
      </p:sp>
      <p:sp>
        <p:nvSpPr>
          <p:cNvPr id="6" name="Marcador de pie de página 5">
            <a:extLst>
              <a:ext uri="{FF2B5EF4-FFF2-40B4-BE49-F238E27FC236}">
                <a16:creationId xmlns:a16="http://schemas.microsoft.com/office/drawing/2014/main" id="{DB7A2292-AEEA-40DB-A203-8B73148564C8}"/>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B5E04C74-D0A5-46AF-9317-865BBE806BE5}"/>
              </a:ext>
            </a:extLst>
          </p:cNvPr>
          <p:cNvSpPr>
            <a:spLocks noGrp="1"/>
          </p:cNvSpPr>
          <p:nvPr>
            <p:ph type="sldNum" sz="quarter" idx="12"/>
          </p:nvPr>
        </p:nvSpPr>
        <p:spPr/>
        <p:txBody>
          <a:bodyPr/>
          <a:lstStyle/>
          <a:p>
            <a:fld id="{6D9C0716-C1E0-49F0-A05A-AC71F8848DD8}" type="slidenum">
              <a:rPr lang="es-CL" smtClean="0"/>
              <a:t>‹Nº›</a:t>
            </a:fld>
            <a:endParaRPr lang="es-CL"/>
          </a:p>
        </p:txBody>
      </p:sp>
    </p:spTree>
    <p:extLst>
      <p:ext uri="{BB962C8B-B14F-4D97-AF65-F5344CB8AC3E}">
        <p14:creationId xmlns:p14="http://schemas.microsoft.com/office/powerpoint/2010/main" val="3014992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522914-7146-4436-8AD8-4B8484F5BBF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11AD4680-A943-4B43-8FF1-E20D4B451D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9B68796D-BFDB-4A2B-9FCC-AC0817AC82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9C953DB-2326-406E-A3B0-58E9065A484F}"/>
              </a:ext>
            </a:extLst>
          </p:cNvPr>
          <p:cNvSpPr>
            <a:spLocks noGrp="1"/>
          </p:cNvSpPr>
          <p:nvPr>
            <p:ph type="dt" sz="half" idx="10"/>
          </p:nvPr>
        </p:nvSpPr>
        <p:spPr/>
        <p:txBody>
          <a:bodyPr/>
          <a:lstStyle/>
          <a:p>
            <a:fld id="{42CDE86D-B7A2-45FC-9539-282D632C981F}" type="datetimeFigureOut">
              <a:rPr lang="es-CL" smtClean="0"/>
              <a:t>06-01-2020</a:t>
            </a:fld>
            <a:endParaRPr lang="es-CL"/>
          </a:p>
        </p:txBody>
      </p:sp>
      <p:sp>
        <p:nvSpPr>
          <p:cNvPr id="6" name="Marcador de pie de página 5">
            <a:extLst>
              <a:ext uri="{FF2B5EF4-FFF2-40B4-BE49-F238E27FC236}">
                <a16:creationId xmlns:a16="http://schemas.microsoft.com/office/drawing/2014/main" id="{D96F0D35-D253-4F2A-B93C-575750E89F9D}"/>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11CA7340-F6E5-4543-90B9-DC960031118E}"/>
              </a:ext>
            </a:extLst>
          </p:cNvPr>
          <p:cNvSpPr>
            <a:spLocks noGrp="1"/>
          </p:cNvSpPr>
          <p:nvPr>
            <p:ph type="sldNum" sz="quarter" idx="12"/>
          </p:nvPr>
        </p:nvSpPr>
        <p:spPr/>
        <p:txBody>
          <a:bodyPr/>
          <a:lstStyle/>
          <a:p>
            <a:fld id="{6D9C0716-C1E0-49F0-A05A-AC71F8848DD8}" type="slidenum">
              <a:rPr lang="es-CL" smtClean="0"/>
              <a:t>‹Nº›</a:t>
            </a:fld>
            <a:endParaRPr lang="es-CL"/>
          </a:p>
        </p:txBody>
      </p:sp>
    </p:spTree>
    <p:extLst>
      <p:ext uri="{BB962C8B-B14F-4D97-AF65-F5344CB8AC3E}">
        <p14:creationId xmlns:p14="http://schemas.microsoft.com/office/powerpoint/2010/main" val="2388250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F8AF4021-7470-4DDB-88FA-A7158D288A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482E6B6D-95D6-4421-8531-233122461A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C04402CF-09B2-4CFD-9676-B01614A555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CDE86D-B7A2-45FC-9539-282D632C981F}" type="datetimeFigureOut">
              <a:rPr lang="es-CL" smtClean="0"/>
              <a:t>06-01-2020</a:t>
            </a:fld>
            <a:endParaRPr lang="es-CL"/>
          </a:p>
        </p:txBody>
      </p:sp>
      <p:sp>
        <p:nvSpPr>
          <p:cNvPr id="5" name="Marcador de pie de página 4">
            <a:extLst>
              <a:ext uri="{FF2B5EF4-FFF2-40B4-BE49-F238E27FC236}">
                <a16:creationId xmlns:a16="http://schemas.microsoft.com/office/drawing/2014/main" id="{00188815-866F-487A-872C-8F5CAC7A16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6F47129A-3663-409F-964C-6F685DFDC6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9C0716-C1E0-49F0-A05A-AC71F8848DD8}" type="slidenum">
              <a:rPr lang="es-CL" smtClean="0"/>
              <a:t>‹Nº›</a:t>
            </a:fld>
            <a:endParaRPr lang="es-CL"/>
          </a:p>
        </p:txBody>
      </p:sp>
    </p:spTree>
    <p:extLst>
      <p:ext uri="{BB962C8B-B14F-4D97-AF65-F5344CB8AC3E}">
        <p14:creationId xmlns:p14="http://schemas.microsoft.com/office/powerpoint/2010/main" val="641563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B74F70-9EE8-4B86-B278-C68D8C5631B4}"/>
              </a:ext>
            </a:extLst>
          </p:cNvPr>
          <p:cNvSpPr>
            <a:spLocks noGrp="1"/>
          </p:cNvSpPr>
          <p:nvPr>
            <p:ph type="ctrTitle"/>
          </p:nvPr>
        </p:nvSpPr>
        <p:spPr/>
        <p:txBody>
          <a:bodyPr>
            <a:normAutofit fontScale="90000"/>
          </a:bodyPr>
          <a:lstStyle/>
          <a:p>
            <a:r>
              <a:rPr lang="es-CL" b="1" dirty="0">
                <a:solidFill>
                  <a:srgbClr val="0070C0"/>
                </a:solidFill>
              </a:rPr>
              <a:t>Organización de datos, gráficos y Medidas de Tendencia Central</a:t>
            </a:r>
          </a:p>
        </p:txBody>
      </p:sp>
      <p:sp>
        <p:nvSpPr>
          <p:cNvPr id="3" name="Subtítulo 2">
            <a:extLst>
              <a:ext uri="{FF2B5EF4-FFF2-40B4-BE49-F238E27FC236}">
                <a16:creationId xmlns:a16="http://schemas.microsoft.com/office/drawing/2014/main" id="{42027572-9610-42CB-B376-22435B759CCC}"/>
              </a:ext>
            </a:extLst>
          </p:cNvPr>
          <p:cNvSpPr>
            <a:spLocks noGrp="1"/>
          </p:cNvSpPr>
          <p:nvPr>
            <p:ph type="subTitle" idx="1"/>
          </p:nvPr>
        </p:nvSpPr>
        <p:spPr/>
        <p:txBody>
          <a:bodyPr/>
          <a:lstStyle/>
          <a:p>
            <a:r>
              <a:rPr lang="es-CL" dirty="0" err="1"/>
              <a:t>IV°</a:t>
            </a:r>
            <a:r>
              <a:rPr lang="es-CL" dirty="0"/>
              <a:t> Medio 2020</a:t>
            </a:r>
          </a:p>
        </p:txBody>
      </p:sp>
    </p:spTree>
    <p:extLst>
      <p:ext uri="{BB962C8B-B14F-4D97-AF65-F5344CB8AC3E}">
        <p14:creationId xmlns:p14="http://schemas.microsoft.com/office/powerpoint/2010/main" val="472481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pPr algn="ctr">
              <a:defRPr/>
            </a:pPr>
            <a:r>
              <a:rPr lang="es-ES" sz="3600" b="1" dirty="0">
                <a:solidFill>
                  <a:srgbClr val="0070C0"/>
                </a:solidFill>
              </a:rPr>
              <a:t>Gráficos</a:t>
            </a:r>
          </a:p>
        </p:txBody>
      </p:sp>
      <p:sp>
        <p:nvSpPr>
          <p:cNvPr id="2" name="1 Marcador de contenido"/>
          <p:cNvSpPr>
            <a:spLocks noGrp="1"/>
          </p:cNvSpPr>
          <p:nvPr>
            <p:ph idx="1"/>
          </p:nvPr>
        </p:nvSpPr>
        <p:spPr/>
        <p:txBody>
          <a:bodyPr/>
          <a:lstStyle/>
          <a:p>
            <a:pPr algn="just" eaLnBrk="1" hangingPunct="1">
              <a:defRPr/>
            </a:pPr>
            <a:r>
              <a:rPr lang="es-ES_tradnl" sz="2500" dirty="0"/>
              <a:t>Los gráficos permiten visualizar en forma global y rápida el comportamiento de los datos.</a:t>
            </a:r>
          </a:p>
          <a:p>
            <a:pPr algn="just" eaLnBrk="1" hangingPunct="1">
              <a:defRPr/>
            </a:pPr>
            <a:r>
              <a:rPr lang="es-ES_tradnl" sz="2500" dirty="0"/>
              <a:t>Tipos de gráficos estadísticos:</a:t>
            </a:r>
          </a:p>
          <a:p>
            <a:pPr lvl="1" eaLnBrk="1" hangingPunct="1">
              <a:defRPr/>
            </a:pPr>
            <a:r>
              <a:rPr lang="es-ES_tradnl" sz="2100" dirty="0"/>
              <a:t>Diagrama de barras.</a:t>
            </a:r>
          </a:p>
          <a:p>
            <a:pPr lvl="1" eaLnBrk="1" hangingPunct="1">
              <a:defRPr/>
            </a:pPr>
            <a:r>
              <a:rPr lang="es-ES_tradnl" sz="2100" dirty="0"/>
              <a:t>Histogramas.</a:t>
            </a:r>
          </a:p>
          <a:p>
            <a:pPr lvl="1" eaLnBrk="1" hangingPunct="1">
              <a:defRPr/>
            </a:pPr>
            <a:r>
              <a:rPr lang="es-ES_tradnl" sz="2100" dirty="0"/>
              <a:t>Diagrama de sector Circular.</a:t>
            </a:r>
          </a:p>
          <a:p>
            <a:pPr lvl="1" eaLnBrk="1" hangingPunct="1">
              <a:defRPr/>
            </a:pPr>
            <a:r>
              <a:rPr lang="es-ES_tradnl" sz="2100" dirty="0"/>
              <a:t>Polígono de frecuencias.</a:t>
            </a:r>
          </a:p>
          <a:p>
            <a:pPr lvl="1" eaLnBrk="1" hangingPunct="1">
              <a:defRPr/>
            </a:pPr>
            <a:r>
              <a:rPr lang="es-ES_tradnl" sz="2100" dirty="0"/>
              <a:t>Pirámide poblacional.</a:t>
            </a:r>
          </a:p>
          <a:p>
            <a:pPr lvl="1" eaLnBrk="1" hangingPunct="1">
              <a:defRPr/>
            </a:pPr>
            <a:r>
              <a:rPr lang="es-ES_tradnl" sz="2100" dirty="0"/>
              <a:t>Pictograma.</a:t>
            </a:r>
          </a:p>
          <a:p>
            <a:pPr lvl="1" eaLnBrk="1" hangingPunct="1">
              <a:defRPr/>
            </a:pPr>
            <a:r>
              <a:rPr lang="es-ES_tradnl" sz="2100" dirty="0"/>
              <a:t>Diagrama de tallo y hoja</a:t>
            </a:r>
          </a:p>
          <a:p>
            <a:pPr lvl="1" eaLnBrk="1" hangingPunct="1">
              <a:defRPr/>
            </a:pPr>
            <a:r>
              <a:rPr lang="es-ES_tradnl" sz="2100" dirty="0"/>
              <a:t>Ojiva</a:t>
            </a:r>
          </a:p>
          <a:p>
            <a:pPr>
              <a:buFont typeface="Arial" panose="020B0604020202020204" pitchFamily="34" charset="0"/>
              <a:buChar char="•"/>
              <a:defRPr/>
            </a:pPr>
            <a:endParaRPr lang="es-ES" sz="2400" dirty="0"/>
          </a:p>
        </p:txBody>
      </p:sp>
    </p:spTree>
    <p:extLst>
      <p:ext uri="{BB962C8B-B14F-4D97-AF65-F5344CB8AC3E}">
        <p14:creationId xmlns:p14="http://schemas.microsoft.com/office/powerpoint/2010/main" val="1858201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87525" y="476251"/>
            <a:ext cx="8280400" cy="504825"/>
          </a:xfrm>
        </p:spPr>
        <p:txBody>
          <a:bodyPr>
            <a:noAutofit/>
          </a:bodyPr>
          <a:lstStyle/>
          <a:p>
            <a:pPr algn="ctr">
              <a:defRPr/>
            </a:pPr>
            <a:r>
              <a:rPr lang="es-CL" sz="3600" b="1" dirty="0">
                <a:solidFill>
                  <a:srgbClr val="0070C0"/>
                </a:solidFill>
              </a:rPr>
              <a:t>Gráfico de Barras</a:t>
            </a:r>
          </a:p>
        </p:txBody>
      </p:sp>
      <p:grpSp>
        <p:nvGrpSpPr>
          <p:cNvPr id="27652" name="3 Grupo"/>
          <p:cNvGrpSpPr>
            <a:grpSpLocks/>
          </p:cNvGrpSpPr>
          <p:nvPr/>
        </p:nvGrpSpPr>
        <p:grpSpPr bwMode="auto">
          <a:xfrm>
            <a:off x="2135188" y="1773239"/>
            <a:ext cx="7561262" cy="3686175"/>
            <a:chOff x="611560" y="2430463"/>
            <a:chExt cx="7248154" cy="3028950"/>
          </a:xfrm>
        </p:grpSpPr>
        <p:pic>
          <p:nvPicPr>
            <p:cNvPr id="27653" name="Picture 5" descr="Image419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5651" y="2430463"/>
              <a:ext cx="4564063" cy="302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5 CuadroTexto"/>
            <p:cNvSpPr txBox="1"/>
            <p:nvPr/>
          </p:nvSpPr>
          <p:spPr>
            <a:xfrm>
              <a:off x="611560" y="3933198"/>
              <a:ext cx="2305470" cy="1087477"/>
            </a:xfrm>
            <a:prstGeom prst="rect">
              <a:avLst/>
            </a:prstGeom>
            <a:noFill/>
            <a:ln>
              <a:solidFill>
                <a:schemeClr val="accent1">
                  <a:lumMod val="50000"/>
                </a:schemeClr>
              </a:solidFill>
            </a:ln>
          </p:spPr>
          <p:txBody>
            <a:bodyPr>
              <a:spAutoFit/>
            </a:bodyPr>
            <a:lstStyle/>
            <a:p>
              <a:pPr algn="just">
                <a:defRPr/>
              </a:pPr>
              <a:r>
                <a:rPr lang="es-ES" sz="2000" dirty="0">
                  <a:latin typeface="+mj-lt"/>
                </a:rPr>
                <a:t>Se utiliza para variables </a:t>
              </a:r>
              <a:r>
                <a:rPr lang="es-ES" sz="2000" b="1" i="1" dirty="0">
                  <a:latin typeface="+mj-lt"/>
                </a:rPr>
                <a:t>CUALITATIVAS</a:t>
              </a:r>
              <a:r>
                <a:rPr lang="es-ES" sz="2000" dirty="0">
                  <a:latin typeface="+mj-lt"/>
                </a:rPr>
                <a:t> y </a:t>
              </a:r>
              <a:r>
                <a:rPr lang="es-ES" sz="2000" b="1" i="1" dirty="0">
                  <a:latin typeface="+mj-lt"/>
                </a:rPr>
                <a:t>DISCRETAS</a:t>
              </a:r>
              <a:r>
                <a:rPr lang="es-ES" sz="2000" dirty="0">
                  <a:latin typeface="+mj-lt"/>
                </a:rPr>
                <a:t>.</a:t>
              </a:r>
            </a:p>
          </p:txBody>
        </p:sp>
      </p:grpSp>
    </p:spTree>
    <p:extLst>
      <p:ext uri="{BB962C8B-B14F-4D97-AF65-F5344CB8AC3E}">
        <p14:creationId xmlns:p14="http://schemas.microsoft.com/office/powerpoint/2010/main" val="3815390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87525" y="282575"/>
            <a:ext cx="8280400" cy="698500"/>
          </a:xfrm>
        </p:spPr>
        <p:txBody>
          <a:bodyPr>
            <a:normAutofit/>
          </a:bodyPr>
          <a:lstStyle/>
          <a:p>
            <a:pPr algn="ctr">
              <a:defRPr/>
            </a:pPr>
            <a:r>
              <a:rPr lang="es-ES_tradnl" sz="3600" b="1" dirty="0">
                <a:solidFill>
                  <a:srgbClr val="0070C0"/>
                </a:solidFill>
              </a:rPr>
              <a:t>Histograma</a:t>
            </a:r>
            <a:endParaRPr lang="es-CL" sz="3600" b="1" dirty="0">
              <a:solidFill>
                <a:srgbClr val="0070C0"/>
              </a:solidFill>
            </a:endParaRPr>
          </a:p>
        </p:txBody>
      </p:sp>
      <p:grpSp>
        <p:nvGrpSpPr>
          <p:cNvPr id="33796" name="3 Grupo"/>
          <p:cNvGrpSpPr>
            <a:grpSpLocks/>
          </p:cNvGrpSpPr>
          <p:nvPr/>
        </p:nvGrpSpPr>
        <p:grpSpPr bwMode="auto">
          <a:xfrm>
            <a:off x="2002631" y="1941305"/>
            <a:ext cx="8433282" cy="4032972"/>
            <a:chOff x="1043608" y="2060848"/>
            <a:chExt cx="8431870" cy="4032448"/>
          </a:xfrm>
        </p:grpSpPr>
        <p:pic>
          <p:nvPicPr>
            <p:cNvPr id="33797" name="Picture 5" descr="histog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2060848"/>
              <a:ext cx="5466714" cy="403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5 CuadroTexto"/>
            <p:cNvSpPr txBox="1"/>
            <p:nvPr/>
          </p:nvSpPr>
          <p:spPr>
            <a:xfrm>
              <a:off x="7093040" y="3548350"/>
              <a:ext cx="2382438" cy="707794"/>
            </a:xfrm>
            <a:prstGeom prst="rect">
              <a:avLst/>
            </a:prstGeom>
            <a:noFill/>
            <a:ln>
              <a:solidFill>
                <a:schemeClr val="accent1">
                  <a:lumMod val="75000"/>
                </a:schemeClr>
              </a:solidFill>
            </a:ln>
          </p:spPr>
          <p:txBody>
            <a:bodyPr>
              <a:spAutoFit/>
            </a:bodyPr>
            <a:lstStyle/>
            <a:p>
              <a:pPr algn="just">
                <a:defRPr/>
              </a:pPr>
              <a:r>
                <a:rPr lang="es-ES" sz="2000" dirty="0">
                  <a:latin typeface="+mj-lt"/>
                </a:rPr>
                <a:t>Se utiliza para variables </a:t>
              </a:r>
              <a:r>
                <a:rPr lang="es-ES" sz="2000" b="1" i="1" dirty="0">
                  <a:latin typeface="+mj-lt"/>
                </a:rPr>
                <a:t>CONTINUAS</a:t>
              </a:r>
              <a:endParaRPr lang="es-ES" sz="2000" dirty="0">
                <a:latin typeface="+mj-lt"/>
              </a:endParaRPr>
            </a:p>
          </p:txBody>
        </p:sp>
      </p:grpSp>
    </p:spTree>
    <p:extLst>
      <p:ext uri="{BB962C8B-B14F-4D97-AF65-F5344CB8AC3E}">
        <p14:creationId xmlns:p14="http://schemas.microsoft.com/office/powerpoint/2010/main" val="38629628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87525" y="282575"/>
            <a:ext cx="8280400" cy="698500"/>
          </a:xfrm>
        </p:spPr>
        <p:txBody>
          <a:bodyPr/>
          <a:lstStyle/>
          <a:p>
            <a:pPr algn="ctr">
              <a:defRPr/>
            </a:pPr>
            <a:r>
              <a:rPr lang="es-ES_tradnl" dirty="0"/>
              <a:t> </a:t>
            </a:r>
            <a:r>
              <a:rPr lang="es-ES_tradnl" sz="3600" b="1" dirty="0">
                <a:solidFill>
                  <a:srgbClr val="0070C0"/>
                </a:solidFill>
              </a:rPr>
              <a:t>Gráfico Lineal</a:t>
            </a:r>
            <a:endParaRPr lang="es-CL" sz="3600" b="1" dirty="0">
              <a:solidFill>
                <a:srgbClr val="0070C0"/>
              </a:solidFill>
            </a:endParaRPr>
          </a:p>
        </p:txBody>
      </p:sp>
      <p:pic>
        <p:nvPicPr>
          <p:cNvPr id="37891" name="Picture 5" descr="100927"/>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3726" t="16364" r="18236" b="3751"/>
          <a:stretch>
            <a:fillRect/>
          </a:stretch>
        </p:blipFill>
        <p:spPr>
          <a:xfrm>
            <a:off x="2349501" y="1628775"/>
            <a:ext cx="5064125" cy="3600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10 CuadroTexto"/>
          <p:cNvSpPr txBox="1"/>
          <p:nvPr/>
        </p:nvSpPr>
        <p:spPr bwMode="auto">
          <a:xfrm>
            <a:off x="7693026" y="2463801"/>
            <a:ext cx="2881313" cy="1015663"/>
          </a:xfrm>
          <a:prstGeom prst="rect">
            <a:avLst/>
          </a:prstGeom>
          <a:noFill/>
          <a:ln>
            <a:solidFill>
              <a:schemeClr val="accent1">
                <a:lumMod val="50000"/>
              </a:schemeClr>
            </a:solidFill>
          </a:ln>
        </p:spPr>
        <p:txBody>
          <a:bodyPr>
            <a:spAutoFit/>
          </a:bodyPr>
          <a:lstStyle/>
          <a:p>
            <a:pPr algn="just">
              <a:defRPr/>
            </a:pPr>
            <a:r>
              <a:rPr lang="es-ES" sz="2000" dirty="0">
                <a:latin typeface="+mj-lt"/>
              </a:rPr>
              <a:t>Se utiliza para variables </a:t>
            </a:r>
            <a:r>
              <a:rPr lang="es-ES" sz="2000" b="1" i="1" dirty="0">
                <a:latin typeface="+mj-lt"/>
              </a:rPr>
              <a:t>CUANTITATIVAS</a:t>
            </a:r>
            <a:r>
              <a:rPr lang="es-ES" sz="2000" dirty="0">
                <a:latin typeface="+mj-lt"/>
              </a:rPr>
              <a:t> y </a:t>
            </a:r>
            <a:r>
              <a:rPr lang="es-ES" sz="2000" b="1" i="1" dirty="0">
                <a:latin typeface="+mj-lt"/>
              </a:rPr>
              <a:t>DISCRETAS</a:t>
            </a:r>
            <a:r>
              <a:rPr lang="es-ES" sz="2000" dirty="0">
                <a:latin typeface="+mj-lt"/>
              </a:rPr>
              <a:t>.</a:t>
            </a:r>
          </a:p>
        </p:txBody>
      </p:sp>
    </p:spTree>
    <p:extLst>
      <p:ext uri="{BB962C8B-B14F-4D97-AF65-F5344CB8AC3E}">
        <p14:creationId xmlns:p14="http://schemas.microsoft.com/office/powerpoint/2010/main" val="753014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defRPr/>
            </a:pPr>
            <a:r>
              <a:rPr lang="es-ES_tradnl" sz="3600" b="1" dirty="0">
                <a:solidFill>
                  <a:srgbClr val="0070C0"/>
                </a:solidFill>
              </a:rPr>
              <a:t>Diagrama de sector circular</a:t>
            </a:r>
            <a:endParaRPr lang="es-CL" sz="3600" b="1" dirty="0">
              <a:solidFill>
                <a:srgbClr val="0070C0"/>
              </a:solidFill>
            </a:endParaRPr>
          </a:p>
        </p:txBody>
      </p:sp>
      <p:sp>
        <p:nvSpPr>
          <p:cNvPr id="7" name="6 CuadroTexto"/>
          <p:cNvSpPr txBox="1"/>
          <p:nvPr/>
        </p:nvSpPr>
        <p:spPr bwMode="auto">
          <a:xfrm>
            <a:off x="7680326" y="4221089"/>
            <a:ext cx="2879725" cy="1323439"/>
          </a:xfrm>
          <a:prstGeom prst="rect">
            <a:avLst/>
          </a:prstGeom>
          <a:noFill/>
          <a:ln>
            <a:solidFill>
              <a:schemeClr val="tx2"/>
            </a:solidFill>
          </a:ln>
        </p:spPr>
        <p:txBody>
          <a:bodyPr>
            <a:spAutoFit/>
          </a:bodyPr>
          <a:lstStyle/>
          <a:p>
            <a:pPr>
              <a:defRPr/>
            </a:pPr>
            <a:r>
              <a:rPr lang="es-ES" sz="2000" dirty="0">
                <a:latin typeface="+mj-lt"/>
              </a:rPr>
              <a:t>Se utiliza fundamentalmente para variables </a:t>
            </a:r>
            <a:r>
              <a:rPr lang="es-ES" sz="2000" b="1" i="1" dirty="0">
                <a:latin typeface="+mj-lt"/>
              </a:rPr>
              <a:t>CUALITATIVAS</a:t>
            </a:r>
            <a:r>
              <a:rPr lang="es-ES" sz="2000" dirty="0">
                <a:latin typeface="+mj-lt"/>
              </a:rPr>
              <a:t>.</a:t>
            </a:r>
          </a:p>
          <a:p>
            <a:pPr>
              <a:defRPr/>
            </a:pPr>
            <a:endParaRPr lang="es-ES" sz="2000" dirty="0">
              <a:latin typeface="+mj-lt"/>
            </a:endParaRPr>
          </a:p>
        </p:txBody>
      </p:sp>
      <p:pic>
        <p:nvPicPr>
          <p:cNvPr id="8" name="Picture 2">
            <a:extLst>
              <a:ext uri="{FF2B5EF4-FFF2-40B4-BE49-F238E27FC236}">
                <a16:creationId xmlns:a16="http://schemas.microsoft.com/office/drawing/2014/main" id="{143810E9-B46D-4BFE-BA8F-3BACDB00A9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47218" t="50000"/>
          <a:stretch>
            <a:fillRect/>
          </a:stretch>
        </p:blipFill>
        <p:spPr bwMode="auto">
          <a:xfrm>
            <a:off x="1042988" y="1491175"/>
            <a:ext cx="5902885" cy="4266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24863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87525" y="282575"/>
            <a:ext cx="8280400" cy="698500"/>
          </a:xfrm>
        </p:spPr>
        <p:txBody>
          <a:bodyPr>
            <a:normAutofit/>
          </a:bodyPr>
          <a:lstStyle/>
          <a:p>
            <a:pPr algn="ctr">
              <a:defRPr/>
            </a:pPr>
            <a:r>
              <a:rPr lang="es-ES_tradnl" sz="3600" b="1" dirty="0">
                <a:solidFill>
                  <a:srgbClr val="0070C0"/>
                </a:solidFill>
              </a:rPr>
              <a:t>Pictogramas</a:t>
            </a:r>
            <a:endParaRPr lang="es-CL" sz="3600" b="1" dirty="0">
              <a:solidFill>
                <a:srgbClr val="0070C0"/>
              </a:solidFill>
            </a:endParaRPr>
          </a:p>
        </p:txBody>
      </p:sp>
      <p:pic>
        <p:nvPicPr>
          <p:cNvPr id="49155" name="Picture 2" descr="http://3.bp.blogspot.com/-kXnTIqgZx-I/ULp0H4v8sRI/AAAAAAAAADI/OA_3HiSSwe8/s1600/PICTOGRAMA.bmp"/>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800100" y="1412875"/>
            <a:ext cx="6784975" cy="4032250"/>
          </a:xfrm>
        </p:spPr>
      </p:pic>
      <p:sp>
        <p:nvSpPr>
          <p:cNvPr id="49156" name="2 Rectángulo"/>
          <p:cNvSpPr>
            <a:spLocks noChangeArrowheads="1"/>
          </p:cNvSpPr>
          <p:nvPr/>
        </p:nvSpPr>
        <p:spPr bwMode="auto">
          <a:xfrm>
            <a:off x="7836177" y="2850116"/>
            <a:ext cx="3394075" cy="923925"/>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rgbClr val="87A5E1"/>
              </a:buClr>
              <a:buFont typeface="Monotype Sorts" pitchFamily="2" charset="2"/>
              <a:buBlip>
                <a:blip r:embed="rId3"/>
              </a:buBlip>
              <a:defRPr kumimoji="1" sz="2000">
                <a:solidFill>
                  <a:srgbClr val="000066"/>
                </a:solidFill>
                <a:latin typeface="Tahoma" pitchFamily="34" charset="0"/>
              </a:defRPr>
            </a:lvl1pPr>
            <a:lvl2pPr marL="742950" indent="-285750" eaLnBrk="0" hangingPunct="0">
              <a:spcBef>
                <a:spcPct val="20000"/>
              </a:spcBef>
              <a:buClr>
                <a:srgbClr val="87A5E1"/>
              </a:buClr>
              <a:buFont typeface="Monotype Sorts" pitchFamily="2" charset="2"/>
              <a:buBlip>
                <a:blip r:embed="rId4"/>
              </a:buBlip>
              <a:defRPr kumimoji="1" sz="2800">
                <a:solidFill>
                  <a:srgbClr val="000066"/>
                </a:solidFill>
                <a:latin typeface="Tahoma" pitchFamily="34" charset="0"/>
              </a:defRPr>
            </a:lvl2pPr>
            <a:lvl3pPr marL="1143000" indent="-228600" eaLnBrk="0" hangingPunct="0">
              <a:spcBef>
                <a:spcPct val="20000"/>
              </a:spcBef>
              <a:buClr>
                <a:srgbClr val="87A5E1"/>
              </a:buClr>
              <a:buFont typeface="Monotype Sorts" pitchFamily="2" charset="2"/>
              <a:buBlip>
                <a:blip r:embed="rId5"/>
              </a:buBlip>
              <a:defRPr kumimoji="1" sz="2400">
                <a:solidFill>
                  <a:srgbClr val="000066"/>
                </a:solidFill>
                <a:latin typeface="Tahoma" pitchFamily="34" charset="0"/>
              </a:defRPr>
            </a:lvl3pPr>
            <a:lvl4pPr marL="1600200" indent="-228600" eaLnBrk="0" hangingPunct="0">
              <a:spcBef>
                <a:spcPct val="20000"/>
              </a:spcBef>
              <a:buClr>
                <a:srgbClr val="87A5E1"/>
              </a:buClr>
              <a:buChar char="•"/>
              <a:defRPr kumimoji="1" sz="2000">
                <a:solidFill>
                  <a:srgbClr val="000066"/>
                </a:solidFill>
                <a:latin typeface="Tahoma" pitchFamily="34" charset="0"/>
              </a:defRPr>
            </a:lvl4pPr>
            <a:lvl5pPr marL="2057400" indent="-228600" eaLnBrk="0" hangingPunct="0">
              <a:spcBef>
                <a:spcPct val="20000"/>
              </a:spcBef>
              <a:buClr>
                <a:srgbClr val="87A5E1"/>
              </a:buClr>
              <a:buChar char="–"/>
              <a:defRPr kumimoji="1" sz="2000">
                <a:solidFill>
                  <a:srgbClr val="000066"/>
                </a:solidFill>
                <a:latin typeface="Tahoma" pitchFamily="34" charset="0"/>
              </a:defRPr>
            </a:lvl5pPr>
            <a:lvl6pPr marL="2514600" indent="-228600" eaLnBrk="0" fontAlgn="base" hangingPunct="0">
              <a:spcBef>
                <a:spcPct val="20000"/>
              </a:spcBef>
              <a:spcAft>
                <a:spcPct val="0"/>
              </a:spcAft>
              <a:buClr>
                <a:srgbClr val="87A5E1"/>
              </a:buClr>
              <a:buChar char="–"/>
              <a:defRPr kumimoji="1" sz="2000">
                <a:solidFill>
                  <a:srgbClr val="000066"/>
                </a:solidFill>
                <a:latin typeface="Tahoma" pitchFamily="34" charset="0"/>
              </a:defRPr>
            </a:lvl6pPr>
            <a:lvl7pPr marL="2971800" indent="-228600" eaLnBrk="0" fontAlgn="base" hangingPunct="0">
              <a:spcBef>
                <a:spcPct val="20000"/>
              </a:spcBef>
              <a:spcAft>
                <a:spcPct val="0"/>
              </a:spcAft>
              <a:buClr>
                <a:srgbClr val="87A5E1"/>
              </a:buClr>
              <a:buChar char="–"/>
              <a:defRPr kumimoji="1" sz="2000">
                <a:solidFill>
                  <a:srgbClr val="000066"/>
                </a:solidFill>
                <a:latin typeface="Tahoma" pitchFamily="34" charset="0"/>
              </a:defRPr>
            </a:lvl7pPr>
            <a:lvl8pPr marL="3429000" indent="-228600" eaLnBrk="0" fontAlgn="base" hangingPunct="0">
              <a:spcBef>
                <a:spcPct val="20000"/>
              </a:spcBef>
              <a:spcAft>
                <a:spcPct val="0"/>
              </a:spcAft>
              <a:buClr>
                <a:srgbClr val="87A5E1"/>
              </a:buClr>
              <a:buChar char="–"/>
              <a:defRPr kumimoji="1" sz="2000">
                <a:solidFill>
                  <a:srgbClr val="000066"/>
                </a:solidFill>
                <a:latin typeface="Tahoma" pitchFamily="34" charset="0"/>
              </a:defRPr>
            </a:lvl8pPr>
            <a:lvl9pPr marL="3886200" indent="-228600" eaLnBrk="0" fontAlgn="base" hangingPunct="0">
              <a:spcBef>
                <a:spcPct val="20000"/>
              </a:spcBef>
              <a:spcAft>
                <a:spcPct val="0"/>
              </a:spcAft>
              <a:buClr>
                <a:srgbClr val="87A5E1"/>
              </a:buClr>
              <a:buChar char="–"/>
              <a:defRPr kumimoji="1" sz="2000">
                <a:solidFill>
                  <a:srgbClr val="000066"/>
                </a:solidFill>
                <a:latin typeface="Tahoma" pitchFamily="34" charset="0"/>
              </a:defRPr>
            </a:lvl9pPr>
          </a:lstStyle>
          <a:p>
            <a:pPr eaLnBrk="1" hangingPunct="1">
              <a:spcBef>
                <a:spcPct val="0"/>
              </a:spcBef>
              <a:buClrTx/>
              <a:buFontTx/>
              <a:buNone/>
            </a:pPr>
            <a:r>
              <a:rPr kumimoji="0" lang="es-ES" altLang="es-CL" sz="1800" dirty="0">
                <a:solidFill>
                  <a:schemeClr val="tx1"/>
                </a:solidFill>
                <a:latin typeface="Arial" charset="0"/>
              </a:rPr>
              <a:t>Es un gráfico de barras en el cual se utilizan símbolos para representar los datos.</a:t>
            </a:r>
          </a:p>
        </p:txBody>
      </p:sp>
    </p:spTree>
    <p:extLst>
      <p:ext uri="{BB962C8B-B14F-4D97-AF65-F5344CB8AC3E}">
        <p14:creationId xmlns:p14="http://schemas.microsoft.com/office/powerpoint/2010/main" val="2535096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93E263-1DCB-41BC-990E-2F7435FD56F1}"/>
              </a:ext>
            </a:extLst>
          </p:cNvPr>
          <p:cNvSpPr>
            <a:spLocks noGrp="1"/>
          </p:cNvSpPr>
          <p:nvPr>
            <p:ph type="title"/>
          </p:nvPr>
        </p:nvSpPr>
        <p:spPr/>
        <p:txBody>
          <a:bodyPr>
            <a:normAutofit/>
          </a:bodyPr>
          <a:lstStyle/>
          <a:p>
            <a:pPr algn="ctr"/>
            <a:r>
              <a:rPr lang="es-CL" sz="3600" b="1" dirty="0">
                <a:solidFill>
                  <a:srgbClr val="0070C0"/>
                </a:solidFill>
              </a:rPr>
              <a:t>Ojiva</a:t>
            </a:r>
          </a:p>
        </p:txBody>
      </p:sp>
      <p:pic>
        <p:nvPicPr>
          <p:cNvPr id="1026" name="Picture 2" descr="Resultado de imagen para ojiva grafico">
            <a:extLst>
              <a:ext uri="{FF2B5EF4-FFF2-40B4-BE49-F238E27FC236}">
                <a16:creationId xmlns:a16="http://schemas.microsoft.com/office/drawing/2014/main" id="{B9DF8807-0949-4CD8-A263-7C21720A79E2}"/>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838200" y="1690688"/>
            <a:ext cx="5731852" cy="3731889"/>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571F4E6A-B8AE-473D-B8AF-0F8E121D0094}"/>
              </a:ext>
            </a:extLst>
          </p:cNvPr>
          <p:cNvSpPr txBox="1"/>
          <p:nvPr/>
        </p:nvSpPr>
        <p:spPr>
          <a:xfrm>
            <a:off x="6997148" y="2146852"/>
            <a:ext cx="3498575" cy="3046988"/>
          </a:xfrm>
          <a:prstGeom prst="rect">
            <a:avLst/>
          </a:prstGeom>
          <a:noFill/>
          <a:ln w="28575">
            <a:solidFill>
              <a:schemeClr val="tx1"/>
            </a:solidFill>
          </a:ln>
        </p:spPr>
        <p:txBody>
          <a:bodyPr wrap="square" rtlCol="0">
            <a:spAutoFit/>
          </a:bodyPr>
          <a:lstStyle/>
          <a:p>
            <a:r>
              <a:rPr lang="es-CL" sz="2400" dirty="0"/>
              <a:t>La ojiva es un gráfico que representa la frecuencia acumulada, por lo tanto el ultimo punto de la ojiva es el total de datos y los saltos entre un punto y otro son las frecuencias absolutas</a:t>
            </a:r>
          </a:p>
        </p:txBody>
      </p:sp>
    </p:spTree>
    <p:extLst>
      <p:ext uri="{BB962C8B-B14F-4D97-AF65-F5344CB8AC3E}">
        <p14:creationId xmlns:p14="http://schemas.microsoft.com/office/powerpoint/2010/main" val="27126283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DBF519-5142-4108-9D3A-0B6D8C9C2A28}"/>
              </a:ext>
            </a:extLst>
          </p:cNvPr>
          <p:cNvSpPr>
            <a:spLocks noGrp="1"/>
          </p:cNvSpPr>
          <p:nvPr>
            <p:ph type="ctrTitle"/>
          </p:nvPr>
        </p:nvSpPr>
        <p:spPr/>
        <p:txBody>
          <a:bodyPr/>
          <a:lstStyle/>
          <a:p>
            <a:r>
              <a:rPr lang="es-CL" dirty="0"/>
              <a:t>Medidas de Tendencia Central</a:t>
            </a:r>
          </a:p>
        </p:txBody>
      </p:sp>
      <p:sp>
        <p:nvSpPr>
          <p:cNvPr id="3" name="Subtítulo 2">
            <a:extLst>
              <a:ext uri="{FF2B5EF4-FFF2-40B4-BE49-F238E27FC236}">
                <a16:creationId xmlns:a16="http://schemas.microsoft.com/office/drawing/2014/main" id="{0F80A30A-62BF-4F87-83BC-29779B8D54D5}"/>
              </a:ext>
            </a:extLst>
          </p:cNvPr>
          <p:cNvSpPr>
            <a:spLocks noGrp="1"/>
          </p:cNvSpPr>
          <p:nvPr>
            <p:ph type="subTitle" idx="1"/>
          </p:nvPr>
        </p:nvSpPr>
        <p:spPr/>
        <p:txBody>
          <a:bodyPr/>
          <a:lstStyle/>
          <a:p>
            <a:endParaRPr lang="es-CL"/>
          </a:p>
        </p:txBody>
      </p:sp>
    </p:spTree>
    <p:extLst>
      <p:ext uri="{BB962C8B-B14F-4D97-AF65-F5344CB8AC3E}">
        <p14:creationId xmlns:p14="http://schemas.microsoft.com/office/powerpoint/2010/main" val="2553441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pPr algn="ctr">
              <a:defRPr/>
            </a:pPr>
            <a:r>
              <a:rPr lang="es-ES" sz="3600" b="1" dirty="0">
                <a:solidFill>
                  <a:srgbClr val="0070C0"/>
                </a:solidFill>
              </a:rPr>
              <a:t>Características de las MTC</a:t>
            </a:r>
          </a:p>
        </p:txBody>
      </p:sp>
      <p:sp>
        <p:nvSpPr>
          <p:cNvPr id="2" name="1 Marcador de contenido"/>
          <p:cNvSpPr>
            <a:spLocks noGrp="1"/>
          </p:cNvSpPr>
          <p:nvPr>
            <p:ph idx="1"/>
          </p:nvPr>
        </p:nvSpPr>
        <p:spPr>
          <a:xfrm>
            <a:off x="1835426" y="1560513"/>
            <a:ext cx="8178800" cy="4932362"/>
          </a:xfrm>
        </p:spPr>
        <p:txBody>
          <a:bodyPr/>
          <a:lstStyle/>
          <a:p>
            <a:pPr>
              <a:defRPr/>
            </a:pPr>
            <a:r>
              <a:rPr lang="es-ES" sz="2400" dirty="0"/>
              <a:t>Permiten apreciar qué tanto se parecen lo grupos entre sí.</a:t>
            </a:r>
          </a:p>
          <a:p>
            <a:pPr marL="0" indent="0">
              <a:buNone/>
              <a:defRPr/>
            </a:pPr>
            <a:endParaRPr lang="es-ES" sz="2400" dirty="0"/>
          </a:p>
          <a:p>
            <a:pPr>
              <a:defRPr/>
            </a:pPr>
            <a:r>
              <a:rPr lang="es-ES" sz="2400" dirty="0"/>
              <a:t>Son valores que se calculan para un grupo de datos y que se utiliza para describirlos de alguna manera</a:t>
            </a:r>
          </a:p>
          <a:p>
            <a:pPr marL="0" indent="0">
              <a:buNone/>
              <a:defRPr/>
            </a:pPr>
            <a:endParaRPr lang="es-ES" sz="2400" dirty="0"/>
          </a:p>
          <a:p>
            <a:pPr>
              <a:defRPr/>
            </a:pPr>
            <a:r>
              <a:rPr lang="es-ES" sz="2400" dirty="0"/>
              <a:t>Es el valor más representativo o típico de un grupo de datos, no es el valor más pequeño o el más grande, sino un valor que está en algún punto intermedio del grupo, más exactamente, se acerca a estar al centro de todos los valores, por ello se les llama medidas de tendencia central.</a:t>
            </a:r>
          </a:p>
          <a:p>
            <a:pPr>
              <a:buFont typeface="Arial" panose="020B0604020202020204" pitchFamily="34" charset="0"/>
              <a:buChar char="•"/>
              <a:defRPr/>
            </a:pPr>
            <a:endParaRPr lang="es-ES" sz="2400" dirty="0"/>
          </a:p>
        </p:txBody>
      </p:sp>
    </p:spTree>
    <p:extLst>
      <p:ext uri="{BB962C8B-B14F-4D97-AF65-F5344CB8AC3E}">
        <p14:creationId xmlns:p14="http://schemas.microsoft.com/office/powerpoint/2010/main" val="9410390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defRPr/>
            </a:pPr>
            <a:r>
              <a:rPr lang="es-ES" sz="3600" b="1" dirty="0">
                <a:solidFill>
                  <a:srgbClr val="0070C0"/>
                </a:solidFill>
              </a:rPr>
              <a:t>Características de las MTC</a:t>
            </a:r>
            <a:endParaRPr lang="es-CL" sz="3600" b="1" dirty="0">
              <a:solidFill>
                <a:srgbClr val="0070C0"/>
              </a:solidFill>
            </a:endParaRPr>
          </a:p>
        </p:txBody>
      </p:sp>
      <p:sp>
        <p:nvSpPr>
          <p:cNvPr id="3" name="2 Marcador de contenido"/>
          <p:cNvSpPr>
            <a:spLocks noGrp="1"/>
          </p:cNvSpPr>
          <p:nvPr>
            <p:ph idx="1"/>
          </p:nvPr>
        </p:nvSpPr>
        <p:spPr/>
        <p:txBody>
          <a:bodyPr/>
          <a:lstStyle/>
          <a:p>
            <a:pPr>
              <a:defRPr/>
            </a:pPr>
            <a:r>
              <a:rPr lang="es-ES" sz="2400" dirty="0"/>
              <a:t>Se utilizan como mecanismo para resumir una característica de un grupo de datos en particular.</a:t>
            </a:r>
          </a:p>
          <a:p>
            <a:pPr marL="0" indent="0">
              <a:buNone/>
              <a:defRPr/>
            </a:pPr>
            <a:endParaRPr lang="es-ES" sz="2400" dirty="0"/>
          </a:p>
          <a:p>
            <a:pPr>
              <a:defRPr/>
            </a:pPr>
            <a:r>
              <a:rPr lang="es-ES" sz="2400" dirty="0"/>
              <a:t>También para comparar un grupo de datos contra otro.</a:t>
            </a:r>
          </a:p>
          <a:p>
            <a:pPr>
              <a:defRPr/>
            </a:pPr>
            <a:endParaRPr lang="es-ES" sz="2400" dirty="0"/>
          </a:p>
          <a:p>
            <a:pPr>
              <a:defRPr/>
            </a:pPr>
            <a:r>
              <a:rPr lang="es-ES" sz="2400" dirty="0"/>
              <a:t>Las MTC son</a:t>
            </a:r>
          </a:p>
          <a:p>
            <a:pPr>
              <a:buFont typeface="Arial" panose="020B0604020202020204" pitchFamily="34" charset="0"/>
              <a:buChar char="•"/>
              <a:defRPr/>
            </a:pPr>
            <a:r>
              <a:rPr lang="es-ES" sz="2400" dirty="0"/>
              <a:t>Media aritmética o promedio</a:t>
            </a:r>
          </a:p>
          <a:p>
            <a:pPr>
              <a:buFont typeface="Arial" panose="020B0604020202020204" pitchFamily="34" charset="0"/>
              <a:buChar char="•"/>
              <a:defRPr/>
            </a:pPr>
            <a:r>
              <a:rPr lang="es-ES" sz="2400" dirty="0"/>
              <a:t>Mediana</a:t>
            </a:r>
          </a:p>
          <a:p>
            <a:pPr>
              <a:buFont typeface="Arial" panose="020B0604020202020204" pitchFamily="34" charset="0"/>
              <a:buChar char="•"/>
              <a:defRPr/>
            </a:pPr>
            <a:r>
              <a:rPr lang="es-ES" sz="2400" dirty="0"/>
              <a:t>Moda</a:t>
            </a:r>
          </a:p>
          <a:p>
            <a:pPr>
              <a:defRPr/>
            </a:pPr>
            <a:endParaRPr lang="es-ES" sz="2400" dirty="0"/>
          </a:p>
          <a:p>
            <a:pPr>
              <a:defRPr/>
            </a:pPr>
            <a:endParaRPr lang="es-CL" dirty="0"/>
          </a:p>
        </p:txBody>
      </p:sp>
    </p:spTree>
    <p:extLst>
      <p:ext uri="{BB962C8B-B14F-4D97-AF65-F5344CB8AC3E}">
        <p14:creationId xmlns:p14="http://schemas.microsoft.com/office/powerpoint/2010/main" val="1562076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74713" y="543615"/>
            <a:ext cx="7315199" cy="771525"/>
          </a:xfrm>
        </p:spPr>
        <p:txBody>
          <a:bodyPr>
            <a:normAutofit/>
          </a:bodyPr>
          <a:lstStyle/>
          <a:p>
            <a:pPr>
              <a:defRPr/>
            </a:pPr>
            <a:r>
              <a:rPr lang="es-ES_tradnl" sz="4000" b="1" dirty="0">
                <a:solidFill>
                  <a:srgbClr val="0070C0"/>
                </a:solidFill>
              </a:rPr>
              <a:t>Conceptos de Población y Muestra</a:t>
            </a:r>
            <a:endParaRPr lang="es-CL" sz="4000" b="1" dirty="0">
              <a:solidFill>
                <a:srgbClr val="0070C0"/>
              </a:solidFill>
            </a:endParaRPr>
          </a:p>
        </p:txBody>
      </p:sp>
      <p:sp>
        <p:nvSpPr>
          <p:cNvPr id="3" name="2 Marcador de contenido"/>
          <p:cNvSpPr>
            <a:spLocks noGrp="1"/>
          </p:cNvSpPr>
          <p:nvPr>
            <p:ph idx="1"/>
          </p:nvPr>
        </p:nvSpPr>
        <p:spPr/>
        <p:txBody>
          <a:bodyPr/>
          <a:lstStyle/>
          <a:p>
            <a:pPr marL="0" indent="0">
              <a:buNone/>
              <a:defRPr/>
            </a:pPr>
            <a:r>
              <a:rPr lang="es-ES_tradnl" b="1" dirty="0"/>
              <a:t>Población</a:t>
            </a:r>
            <a:r>
              <a:rPr lang="es-ES_tradnl" dirty="0"/>
              <a:t>: es la colección de </a:t>
            </a:r>
            <a:r>
              <a:rPr lang="es-ES_tradnl" b="1" u="sng" dirty="0"/>
              <a:t>todas</a:t>
            </a:r>
            <a:r>
              <a:rPr lang="es-ES_tradnl" dirty="0"/>
              <a:t> las posibles mediciones u observaciones que pueden hacerse de una variable bajo estudio.</a:t>
            </a:r>
          </a:p>
          <a:p>
            <a:pPr>
              <a:defRPr/>
            </a:pPr>
            <a:endParaRPr lang="es-CL" dirty="0"/>
          </a:p>
        </p:txBody>
      </p:sp>
      <p:pic>
        <p:nvPicPr>
          <p:cNvPr id="9220" name="Picture 4" descr="popul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5764" y="3644900"/>
            <a:ext cx="2625725" cy="215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5" descr="multitu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40689" y="2716214"/>
            <a:ext cx="1857375"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6" descr="datos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40239" y="3009900"/>
            <a:ext cx="3240087"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1735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defRPr/>
            </a:pPr>
            <a:r>
              <a:rPr lang="es-ES" sz="3600" b="1" dirty="0">
                <a:solidFill>
                  <a:srgbClr val="0070C0"/>
                </a:solidFill>
              </a:rPr>
              <a:t>Media o promedio</a:t>
            </a:r>
            <a:endParaRPr lang="es-CL" sz="3600" b="1" dirty="0">
              <a:solidFill>
                <a:srgbClr val="0070C0"/>
              </a:solidFill>
            </a:endParaRPr>
          </a:p>
        </p:txBody>
      </p:sp>
      <p:sp>
        <p:nvSpPr>
          <p:cNvPr id="4" name="3 Marcador de contenido"/>
          <p:cNvSpPr>
            <a:spLocks noGrp="1" noRot="1" noChangeAspect="1" noMove="1" noResize="1" noEditPoints="1" noAdjustHandles="1" noChangeArrowheads="1" noChangeShapeType="1" noTextEdit="1"/>
          </p:cNvSpPr>
          <p:nvPr>
            <p:ph idx="1"/>
          </p:nvPr>
        </p:nvSpPr>
        <p:spPr>
          <a:blipFill rotWithShape="1">
            <a:blip r:embed="rId2"/>
            <a:stretch>
              <a:fillRect t="-1190" r="-1490"/>
            </a:stretch>
          </a:blipFill>
        </p:spPr>
        <p:txBody>
          <a:bodyPr/>
          <a:lstStyle/>
          <a:p>
            <a:pPr>
              <a:defRPr/>
            </a:pPr>
            <a:r>
              <a:rPr lang="es-CL">
                <a:noFill/>
              </a:rPr>
              <a:t> </a:t>
            </a:r>
          </a:p>
        </p:txBody>
      </p:sp>
    </p:spTree>
    <p:extLst>
      <p:ext uri="{BB962C8B-B14F-4D97-AF65-F5344CB8AC3E}">
        <p14:creationId xmlns:p14="http://schemas.microsoft.com/office/powerpoint/2010/main" val="1710181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defRPr/>
            </a:pPr>
            <a:r>
              <a:rPr lang="es-ES" sz="3600" b="1" dirty="0">
                <a:solidFill>
                  <a:srgbClr val="0070C0"/>
                </a:solidFill>
              </a:rPr>
              <a:t>Mediana</a:t>
            </a:r>
            <a:endParaRPr lang="es-CL" sz="3600" b="1" dirty="0">
              <a:solidFill>
                <a:srgbClr val="0070C0"/>
              </a:solidFill>
            </a:endParaRPr>
          </a:p>
        </p:txBody>
      </p:sp>
      <mc:AlternateContent xmlns:mc="http://schemas.openxmlformats.org/markup-compatibility/2006">
        <mc:Choice xmlns:a14="http://schemas.microsoft.com/office/drawing/2010/main" Requires="a14">
          <p:sp>
            <p:nvSpPr>
              <p:cNvPr id="3" name="2 Marcador de contenido"/>
              <p:cNvSpPr>
                <a:spLocks noGrp="1"/>
              </p:cNvSpPr>
              <p:nvPr>
                <p:ph idx="1"/>
              </p:nvPr>
            </p:nvSpPr>
            <p:spPr/>
            <p:txBody>
              <a:bodyPr>
                <a:normAutofit lnSpcReduction="10000"/>
              </a:bodyPr>
              <a:lstStyle/>
              <a:p>
                <a:pPr>
                  <a:defRPr/>
                </a:pPr>
                <a:r>
                  <a:rPr lang="es-ES" sz="2400" dirty="0"/>
                  <a:t>Es el valor del elemento central del conjunto.</a:t>
                </a:r>
              </a:p>
              <a:p>
                <a:pPr marL="0" indent="0">
                  <a:buNone/>
                  <a:defRPr/>
                </a:pPr>
                <a:r>
                  <a:rPr lang="es-ES" sz="2400" dirty="0"/>
                  <a:t> </a:t>
                </a:r>
              </a:p>
              <a:p>
                <a:pPr>
                  <a:defRPr/>
                </a:pPr>
                <a:r>
                  <a:rPr lang="es-ES" sz="2400" dirty="0"/>
                  <a:t>Para encontrar la mediana, primero se debe ordenar los datos de menor a mayor y después localizar el valor central, es decir, el número de valores sobre la mediana es el mismo que el número de valores debajo de la mediana. </a:t>
                </a:r>
              </a:p>
              <a:p>
                <a:pPr>
                  <a:defRPr/>
                </a:pPr>
                <a:r>
                  <a:rPr lang="es-ES" sz="2400" dirty="0"/>
                  <a:t>Para encontrar la posición de la mediana utilizamos la siguiente fórmula</a:t>
                </a:r>
              </a:p>
              <a:p>
                <a:pPr marL="0" indent="0">
                  <a:buNone/>
                  <a:defRPr/>
                </a:pPr>
                <a14:m>
                  <m:oMathPara xmlns:m="http://schemas.openxmlformats.org/officeDocument/2006/math">
                    <m:oMathParaPr>
                      <m:jc m:val="centerGroup"/>
                    </m:oMathParaPr>
                    <m:oMath xmlns:m="http://schemas.openxmlformats.org/officeDocument/2006/math">
                      <m:f>
                        <m:fPr>
                          <m:ctrlPr>
                            <a:rPr lang="es-ES" sz="2400" i="1" smtClean="0">
                              <a:latin typeface="Cambria Math" panose="02040503050406030204" pitchFamily="18" charset="0"/>
                            </a:rPr>
                          </m:ctrlPr>
                        </m:fPr>
                        <m:num>
                          <m:r>
                            <a:rPr lang="es-CL" sz="2400" b="0" i="1" smtClean="0">
                              <a:latin typeface="Cambria Math" panose="02040503050406030204" pitchFamily="18" charset="0"/>
                            </a:rPr>
                            <m:t>𝑛</m:t>
                          </m:r>
                          <m:r>
                            <a:rPr lang="es-CL" sz="2400" b="0" i="1" smtClean="0">
                              <a:latin typeface="Cambria Math" panose="02040503050406030204" pitchFamily="18" charset="0"/>
                            </a:rPr>
                            <m:t>+1</m:t>
                          </m:r>
                        </m:num>
                        <m:den>
                          <m:r>
                            <a:rPr lang="es-CL" sz="2400" b="0" i="1" smtClean="0">
                              <a:latin typeface="Cambria Math" panose="02040503050406030204" pitchFamily="18" charset="0"/>
                            </a:rPr>
                            <m:t>2</m:t>
                          </m:r>
                        </m:den>
                      </m:f>
                    </m:oMath>
                  </m:oMathPara>
                </a14:m>
                <a:endParaRPr lang="es-ES" sz="2400" dirty="0"/>
              </a:p>
              <a:p>
                <a:pPr marL="0" indent="0">
                  <a:buNone/>
                  <a:defRPr/>
                </a:pPr>
                <a:r>
                  <a:rPr lang="es-ES" sz="2400" dirty="0"/>
                  <a:t>Por ejemplo si son 9 datos </a:t>
                </a:r>
                <a14:m>
                  <m:oMath xmlns:m="http://schemas.openxmlformats.org/officeDocument/2006/math">
                    <m:f>
                      <m:fPr>
                        <m:ctrlPr>
                          <a:rPr lang="es-ES" sz="2400" i="1" smtClean="0">
                            <a:latin typeface="Cambria Math" panose="02040503050406030204" pitchFamily="18" charset="0"/>
                          </a:rPr>
                        </m:ctrlPr>
                      </m:fPr>
                      <m:num>
                        <m:r>
                          <a:rPr lang="es-CL" sz="2400" b="0" i="1" smtClean="0">
                            <a:latin typeface="Cambria Math" panose="02040503050406030204" pitchFamily="18" charset="0"/>
                          </a:rPr>
                          <m:t>9+1</m:t>
                        </m:r>
                      </m:num>
                      <m:den>
                        <m:r>
                          <a:rPr lang="es-CL" sz="2400" b="0" i="1" smtClean="0">
                            <a:latin typeface="Cambria Math" panose="02040503050406030204" pitchFamily="18" charset="0"/>
                          </a:rPr>
                          <m:t>2</m:t>
                        </m:r>
                      </m:den>
                    </m:f>
                    <m:r>
                      <a:rPr lang="es-CL" sz="2400" b="0" i="1" smtClean="0">
                        <a:latin typeface="Cambria Math" panose="02040503050406030204" pitchFamily="18" charset="0"/>
                      </a:rPr>
                      <m:t>=5</m:t>
                    </m:r>
                  </m:oMath>
                </a14:m>
                <a:r>
                  <a:rPr lang="es-ES" sz="2400" dirty="0"/>
                  <a:t>, por lo tanto la mediana es el quinto dato</a:t>
                </a:r>
              </a:p>
              <a:p>
                <a:pPr marL="0" indent="0">
                  <a:buNone/>
                  <a:defRPr/>
                </a:pPr>
                <a:r>
                  <a:rPr lang="es-ES" sz="2400" dirty="0"/>
                  <a:t>Si son 10 datos </a:t>
                </a:r>
                <a14:m>
                  <m:oMath xmlns:m="http://schemas.openxmlformats.org/officeDocument/2006/math">
                    <m:f>
                      <m:fPr>
                        <m:ctrlPr>
                          <a:rPr lang="es-ES" sz="2400" i="1" smtClean="0">
                            <a:latin typeface="Cambria Math" panose="02040503050406030204" pitchFamily="18" charset="0"/>
                          </a:rPr>
                        </m:ctrlPr>
                      </m:fPr>
                      <m:num>
                        <m:r>
                          <a:rPr lang="es-CL" sz="2400" b="0" i="1" smtClean="0">
                            <a:latin typeface="Cambria Math" panose="02040503050406030204" pitchFamily="18" charset="0"/>
                          </a:rPr>
                          <m:t>10+1</m:t>
                        </m:r>
                      </m:num>
                      <m:den>
                        <m:r>
                          <a:rPr lang="es-CL" sz="2400" b="0" i="1" smtClean="0">
                            <a:latin typeface="Cambria Math" panose="02040503050406030204" pitchFamily="18" charset="0"/>
                          </a:rPr>
                          <m:t>2</m:t>
                        </m:r>
                      </m:den>
                    </m:f>
                    <m:r>
                      <a:rPr lang="es-CL" sz="2400" b="0" i="1" smtClean="0">
                        <a:latin typeface="Cambria Math" panose="02040503050406030204" pitchFamily="18" charset="0"/>
                      </a:rPr>
                      <m:t>=5,5</m:t>
                    </m:r>
                  </m:oMath>
                </a14:m>
                <a:r>
                  <a:rPr lang="es-ES" sz="2400" dirty="0"/>
                  <a:t>, por lo tanto la mediana será el promedio entre el quinto y sexto dato</a:t>
                </a:r>
              </a:p>
              <a:p>
                <a:pPr marL="0" indent="0">
                  <a:buNone/>
                  <a:defRPr/>
                </a:pPr>
                <a:endParaRPr lang="es-CL" dirty="0"/>
              </a:p>
            </p:txBody>
          </p:sp>
        </mc:Choice>
        <mc:Fallback>
          <p:sp>
            <p:nvSpPr>
              <p:cNvPr id="3" name="2 Marcador de contenido"/>
              <p:cNvSpPr>
                <a:spLocks noGrp="1" noRot="1" noChangeAspect="1" noMove="1" noResize="1" noEditPoints="1" noAdjustHandles="1" noChangeArrowheads="1" noChangeShapeType="1" noTextEdit="1"/>
              </p:cNvSpPr>
              <p:nvPr>
                <p:ph idx="1"/>
              </p:nvPr>
            </p:nvSpPr>
            <p:spPr>
              <a:blipFill>
                <a:blip r:embed="rId2"/>
                <a:stretch>
                  <a:fillRect l="-928" t="-2661" r="-406" b="-280"/>
                </a:stretch>
              </a:blipFill>
            </p:spPr>
            <p:txBody>
              <a:bodyPr/>
              <a:lstStyle/>
              <a:p>
                <a:r>
                  <a:rPr lang="es-CL">
                    <a:noFill/>
                  </a:rPr>
                  <a:t> </a:t>
                </a:r>
              </a:p>
            </p:txBody>
          </p:sp>
        </mc:Fallback>
      </mc:AlternateContent>
    </p:spTree>
    <p:extLst>
      <p:ext uri="{BB962C8B-B14F-4D97-AF65-F5344CB8AC3E}">
        <p14:creationId xmlns:p14="http://schemas.microsoft.com/office/powerpoint/2010/main" val="39300438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defRPr/>
            </a:pPr>
            <a:r>
              <a:rPr lang="es-ES" sz="3600" b="1" dirty="0">
                <a:solidFill>
                  <a:srgbClr val="0070C0"/>
                </a:solidFill>
              </a:rPr>
              <a:t>Moda</a:t>
            </a:r>
            <a:endParaRPr lang="es-CL" sz="3600" b="1" dirty="0">
              <a:solidFill>
                <a:srgbClr val="0070C0"/>
              </a:solidFill>
            </a:endParaRPr>
          </a:p>
        </p:txBody>
      </p:sp>
      <p:sp>
        <p:nvSpPr>
          <p:cNvPr id="3" name="2 Marcador de contenido"/>
          <p:cNvSpPr>
            <a:spLocks noGrp="1"/>
          </p:cNvSpPr>
          <p:nvPr>
            <p:ph idx="1"/>
          </p:nvPr>
        </p:nvSpPr>
        <p:spPr/>
        <p:txBody>
          <a:bodyPr/>
          <a:lstStyle/>
          <a:p>
            <a:pPr>
              <a:defRPr/>
            </a:pPr>
            <a:r>
              <a:rPr lang="es-ES" sz="2400" dirty="0"/>
              <a:t>La moda es el valor el cual ocurre más frecuentemente en el conjunto de datos.</a:t>
            </a:r>
          </a:p>
          <a:p>
            <a:pPr marL="109728" indent="0">
              <a:buNone/>
              <a:defRPr/>
            </a:pPr>
            <a:endParaRPr lang="es-ES" sz="2400" dirty="0"/>
          </a:p>
          <a:p>
            <a:pPr>
              <a:defRPr/>
            </a:pPr>
            <a:r>
              <a:rPr lang="es-ES" sz="2400" dirty="0"/>
              <a:t>Si este valor es único se dice que la muestra es </a:t>
            </a:r>
            <a:r>
              <a:rPr lang="es-ES" sz="2400" dirty="0">
                <a:solidFill>
                  <a:srgbClr val="FF0000"/>
                </a:solidFill>
              </a:rPr>
              <a:t>UNIMODAL</a:t>
            </a:r>
            <a:r>
              <a:rPr lang="es-ES" sz="2400" dirty="0"/>
              <a:t>, si son dos es </a:t>
            </a:r>
            <a:r>
              <a:rPr lang="es-ES" sz="2400" dirty="0">
                <a:solidFill>
                  <a:srgbClr val="FF0000"/>
                </a:solidFill>
              </a:rPr>
              <a:t>BIMODAL</a:t>
            </a:r>
            <a:r>
              <a:rPr lang="es-ES" sz="2400" dirty="0"/>
              <a:t>, si son más se le llama </a:t>
            </a:r>
            <a:r>
              <a:rPr lang="es-ES" sz="2400" dirty="0">
                <a:solidFill>
                  <a:srgbClr val="FF0000"/>
                </a:solidFill>
              </a:rPr>
              <a:t>MULTIMODAL</a:t>
            </a:r>
            <a:r>
              <a:rPr lang="es-ES" sz="2400" dirty="0"/>
              <a:t>.</a:t>
            </a:r>
          </a:p>
          <a:p>
            <a:pPr marL="109728" indent="0">
              <a:buNone/>
              <a:defRPr/>
            </a:pPr>
            <a:endParaRPr lang="es-ES" sz="2400" dirty="0"/>
          </a:p>
          <a:p>
            <a:pPr>
              <a:defRPr/>
            </a:pPr>
            <a:r>
              <a:rPr lang="es-ES" sz="2400" dirty="0"/>
              <a:t>Si todos los datos de la muestra tienen la misma frecuencia, la muestra es </a:t>
            </a:r>
            <a:r>
              <a:rPr lang="es-ES" sz="2400" dirty="0">
                <a:solidFill>
                  <a:srgbClr val="FF0000"/>
                </a:solidFill>
              </a:rPr>
              <a:t>AMODAL</a:t>
            </a:r>
            <a:r>
              <a:rPr lang="es-ES" sz="2400" dirty="0"/>
              <a:t>.</a:t>
            </a:r>
          </a:p>
          <a:p>
            <a:pPr>
              <a:defRPr/>
            </a:pPr>
            <a:endParaRPr lang="es-CL" dirty="0"/>
          </a:p>
        </p:txBody>
      </p:sp>
    </p:spTree>
    <p:extLst>
      <p:ext uri="{BB962C8B-B14F-4D97-AF65-F5344CB8AC3E}">
        <p14:creationId xmlns:p14="http://schemas.microsoft.com/office/powerpoint/2010/main" val="21153740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62F04A-6515-4898-9122-FB41E830765F}"/>
              </a:ext>
            </a:extLst>
          </p:cNvPr>
          <p:cNvSpPr>
            <a:spLocks noGrp="1"/>
          </p:cNvSpPr>
          <p:nvPr>
            <p:ph type="title"/>
          </p:nvPr>
        </p:nvSpPr>
        <p:spPr/>
        <p:txBody>
          <a:bodyPr>
            <a:normAutofit/>
          </a:bodyPr>
          <a:lstStyle/>
          <a:p>
            <a:r>
              <a:rPr lang="es-CL" sz="3200" b="1" dirty="0">
                <a:solidFill>
                  <a:srgbClr val="0070C0"/>
                </a:solidFill>
              </a:rPr>
              <a:t>En datos agrupados en intervalos</a:t>
            </a:r>
          </a:p>
        </p:txBody>
      </p:sp>
      <mc:AlternateContent xmlns:mc="http://schemas.openxmlformats.org/markup-compatibility/2006">
        <mc:Choice xmlns:a14="http://schemas.microsoft.com/office/drawing/2010/main" Requires="a14">
          <p:sp>
            <p:nvSpPr>
              <p:cNvPr id="3" name="Marcador de contenido 2">
                <a:extLst>
                  <a:ext uri="{FF2B5EF4-FFF2-40B4-BE49-F238E27FC236}">
                    <a16:creationId xmlns:a16="http://schemas.microsoft.com/office/drawing/2014/main" id="{732CA8FF-810E-47B5-A508-5E7250C84E66}"/>
                  </a:ext>
                </a:extLst>
              </p:cNvPr>
              <p:cNvSpPr>
                <a:spLocks noGrp="1"/>
              </p:cNvSpPr>
              <p:nvPr>
                <p:ph idx="1"/>
              </p:nvPr>
            </p:nvSpPr>
            <p:spPr/>
            <p:txBody>
              <a:bodyPr>
                <a:normAutofit lnSpcReduction="10000"/>
              </a:bodyPr>
              <a:lstStyle/>
              <a:p>
                <a:r>
                  <a:rPr lang="es-CL" sz="2400" dirty="0"/>
                  <a:t>En este caso la media se calculará a través de la marca de clase (MC), que corresponde al promedio entre el menor y el mayor valor de cada intervalo</a:t>
                </a:r>
              </a:p>
              <a:p>
                <a:pPr marL="0" indent="0">
                  <a:buNone/>
                </a:pPr>
                <a:endParaRPr lang="es-CL" sz="2400" dirty="0"/>
              </a:p>
              <a:p>
                <a:pPr marL="0" indent="0">
                  <a:buNone/>
                </a:pPr>
                <a14:m>
                  <m:oMathPara xmlns:m="http://schemas.openxmlformats.org/officeDocument/2006/math">
                    <m:oMathParaPr>
                      <m:jc m:val="centerGroup"/>
                    </m:oMathParaPr>
                    <m:oMath xmlns:m="http://schemas.openxmlformats.org/officeDocument/2006/math">
                      <m:f>
                        <m:fPr>
                          <m:ctrlPr>
                            <a:rPr lang="es-CL" sz="2400" i="1" smtClean="0">
                              <a:latin typeface="Cambria Math" panose="02040503050406030204" pitchFamily="18" charset="0"/>
                            </a:rPr>
                          </m:ctrlPr>
                        </m:fPr>
                        <m:num>
                          <m:nary>
                            <m:naryPr>
                              <m:chr m:val="∑"/>
                              <m:subHide m:val="on"/>
                              <m:supHide m:val="on"/>
                              <m:ctrlPr>
                                <a:rPr lang="es-CL" sz="2400" i="1" smtClean="0">
                                  <a:latin typeface="Cambria Math" panose="02040503050406030204" pitchFamily="18" charset="0"/>
                                </a:rPr>
                              </m:ctrlPr>
                            </m:naryPr>
                            <m:sub/>
                            <m:sup/>
                            <m:e>
                              <m:sSub>
                                <m:sSubPr>
                                  <m:ctrlPr>
                                    <a:rPr lang="es-CL" sz="2400" i="1" smtClean="0">
                                      <a:latin typeface="Cambria Math" panose="02040503050406030204" pitchFamily="18" charset="0"/>
                                    </a:rPr>
                                  </m:ctrlPr>
                                </m:sSubPr>
                                <m:e>
                                  <m:r>
                                    <a:rPr lang="es-CL" sz="2400" b="0" i="1" smtClean="0">
                                      <a:latin typeface="Cambria Math" panose="02040503050406030204" pitchFamily="18" charset="0"/>
                                    </a:rPr>
                                    <m:t>𝑀𝐶</m:t>
                                  </m:r>
                                </m:e>
                                <m:sub>
                                  <m:r>
                                    <a:rPr lang="es-CL" sz="2400" b="0" i="1" smtClean="0">
                                      <a:latin typeface="Cambria Math" panose="02040503050406030204" pitchFamily="18" charset="0"/>
                                    </a:rPr>
                                    <m:t>𝑖</m:t>
                                  </m:r>
                                </m:sub>
                              </m:sSub>
                              <m:r>
                                <a:rPr lang="es-CL" sz="2400" i="1" smtClean="0">
                                  <a:latin typeface="Cambria Math" panose="02040503050406030204" pitchFamily="18" charset="0"/>
                                  <a:ea typeface="Cambria Math" panose="02040503050406030204" pitchFamily="18" charset="0"/>
                                </a:rPr>
                                <m:t>∙</m:t>
                              </m:r>
                              <m:sSub>
                                <m:sSubPr>
                                  <m:ctrlPr>
                                    <a:rPr lang="es-CL" sz="2400" i="1" smtClean="0">
                                      <a:latin typeface="Cambria Math" panose="02040503050406030204" pitchFamily="18" charset="0"/>
                                      <a:ea typeface="Cambria Math" panose="02040503050406030204" pitchFamily="18" charset="0"/>
                                    </a:rPr>
                                  </m:ctrlPr>
                                </m:sSubPr>
                                <m:e>
                                  <m:r>
                                    <a:rPr lang="es-CL" sz="2400" b="0" i="1" smtClean="0">
                                      <a:latin typeface="Cambria Math" panose="02040503050406030204" pitchFamily="18" charset="0"/>
                                      <a:ea typeface="Cambria Math" panose="02040503050406030204" pitchFamily="18" charset="0"/>
                                    </a:rPr>
                                    <m:t>𝑓</m:t>
                                  </m:r>
                                </m:e>
                                <m:sub>
                                  <m:r>
                                    <a:rPr lang="es-CL" sz="2400" b="0" i="1" smtClean="0">
                                      <a:latin typeface="Cambria Math" panose="02040503050406030204" pitchFamily="18" charset="0"/>
                                      <a:ea typeface="Cambria Math" panose="02040503050406030204" pitchFamily="18" charset="0"/>
                                    </a:rPr>
                                    <m:t>𝑖</m:t>
                                  </m:r>
                                </m:sub>
                              </m:sSub>
                            </m:e>
                          </m:nary>
                        </m:num>
                        <m:den>
                          <m:r>
                            <a:rPr lang="es-CL" sz="2400" b="0" i="1" smtClean="0">
                              <a:latin typeface="Cambria Math" panose="02040503050406030204" pitchFamily="18" charset="0"/>
                            </a:rPr>
                            <m:t>𝑛</m:t>
                          </m:r>
                        </m:den>
                      </m:f>
                    </m:oMath>
                  </m:oMathPara>
                </a14:m>
                <a:endParaRPr lang="es-CL" sz="2400" dirty="0"/>
              </a:p>
              <a:p>
                <a:pPr marL="0" indent="0">
                  <a:buNone/>
                </a:pPr>
                <a:endParaRPr lang="es-CL" sz="2400" dirty="0"/>
              </a:p>
              <a:p>
                <a:r>
                  <a:rPr lang="es-CL" sz="2400" dirty="0"/>
                  <a:t>En el caso de la moda, solo podemos encontrar el intervalo modal, es decir el intervalo con mayor frecuencia, pero no la moda ya que no conocemos los valores exactos de la muestra.</a:t>
                </a:r>
              </a:p>
              <a:p>
                <a:endParaRPr lang="es-CL" sz="2400" dirty="0"/>
              </a:p>
              <a:p>
                <a:r>
                  <a:rPr lang="es-CL" sz="2400" dirty="0"/>
                  <a:t>En el caso de la mediana, solo podemos encontrar el intervalo donde se encuentra pero no su valor exacto.</a:t>
                </a:r>
              </a:p>
            </p:txBody>
          </p:sp>
        </mc:Choice>
        <mc:Fallback>
          <p:sp>
            <p:nvSpPr>
              <p:cNvPr id="3" name="Marcador de contenido 2">
                <a:extLst>
                  <a:ext uri="{FF2B5EF4-FFF2-40B4-BE49-F238E27FC236}">
                    <a16:creationId xmlns:a16="http://schemas.microsoft.com/office/drawing/2014/main" id="{732CA8FF-810E-47B5-A508-5E7250C84E66}"/>
                  </a:ext>
                </a:extLst>
              </p:cNvPr>
              <p:cNvSpPr>
                <a:spLocks noGrp="1" noRot="1" noChangeAspect="1" noMove="1" noResize="1" noEditPoints="1" noAdjustHandles="1" noChangeArrowheads="1" noChangeShapeType="1" noTextEdit="1"/>
              </p:cNvSpPr>
              <p:nvPr>
                <p:ph idx="1"/>
              </p:nvPr>
            </p:nvSpPr>
            <p:spPr>
              <a:blipFill>
                <a:blip r:embed="rId2"/>
                <a:stretch>
                  <a:fillRect l="-812" t="-2661" b="-1961"/>
                </a:stretch>
              </a:blipFill>
            </p:spPr>
            <p:txBody>
              <a:bodyPr/>
              <a:lstStyle/>
              <a:p>
                <a:r>
                  <a:rPr lang="es-CL">
                    <a:noFill/>
                  </a:rPr>
                  <a:t> </a:t>
                </a:r>
              </a:p>
            </p:txBody>
          </p:sp>
        </mc:Fallback>
      </mc:AlternateContent>
    </p:spTree>
    <p:extLst>
      <p:ext uri="{BB962C8B-B14F-4D97-AF65-F5344CB8AC3E}">
        <p14:creationId xmlns:p14="http://schemas.microsoft.com/office/powerpoint/2010/main" val="24818149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5CED79-9847-49EF-9B74-1DF60BA20A37}"/>
              </a:ext>
            </a:extLst>
          </p:cNvPr>
          <p:cNvSpPr>
            <a:spLocks noGrp="1"/>
          </p:cNvSpPr>
          <p:nvPr>
            <p:ph type="title"/>
          </p:nvPr>
        </p:nvSpPr>
        <p:spPr/>
        <p:txBody>
          <a:bodyPr/>
          <a:lstStyle/>
          <a:p>
            <a:r>
              <a:rPr lang="es-CL" dirty="0"/>
              <a:t>Ejercicios</a:t>
            </a:r>
          </a:p>
        </p:txBody>
      </p:sp>
      <p:sp>
        <p:nvSpPr>
          <p:cNvPr id="3" name="Marcador de contenido 2">
            <a:extLst>
              <a:ext uri="{FF2B5EF4-FFF2-40B4-BE49-F238E27FC236}">
                <a16:creationId xmlns:a16="http://schemas.microsoft.com/office/drawing/2014/main" id="{91246024-6F42-40C3-B94B-AC4A515CFCFD}"/>
              </a:ext>
            </a:extLst>
          </p:cNvPr>
          <p:cNvSpPr>
            <a:spLocks noGrp="1"/>
          </p:cNvSpPr>
          <p:nvPr>
            <p:ph idx="1"/>
          </p:nvPr>
        </p:nvSpPr>
        <p:spPr/>
        <p:txBody>
          <a:bodyPr/>
          <a:lstStyle/>
          <a:p>
            <a:r>
              <a:rPr lang="es-CL" dirty="0"/>
              <a:t>Páginas 368 a 373 </a:t>
            </a:r>
          </a:p>
          <a:p>
            <a:pPr marL="914400" lvl="2" indent="0">
              <a:buNone/>
            </a:pPr>
            <a:r>
              <a:rPr lang="es-CL" dirty="0"/>
              <a:t>	</a:t>
            </a:r>
            <a:r>
              <a:rPr lang="es-CL" sz="2800" dirty="0"/>
              <a:t>Del 1 al 14</a:t>
            </a:r>
          </a:p>
        </p:txBody>
      </p:sp>
    </p:spTree>
    <p:extLst>
      <p:ext uri="{BB962C8B-B14F-4D97-AF65-F5344CB8AC3E}">
        <p14:creationId xmlns:p14="http://schemas.microsoft.com/office/powerpoint/2010/main" val="4083745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5913" y="548680"/>
            <a:ext cx="8280400" cy="457200"/>
          </a:xfrm>
        </p:spPr>
        <p:txBody>
          <a:bodyPr>
            <a:normAutofit fontScale="90000"/>
          </a:bodyPr>
          <a:lstStyle/>
          <a:p>
            <a:pPr>
              <a:defRPr/>
            </a:pPr>
            <a:r>
              <a:rPr lang="es-ES_tradnl" sz="4000" b="1" dirty="0">
                <a:solidFill>
                  <a:srgbClr val="0070C0"/>
                </a:solidFill>
              </a:rPr>
              <a:t>Conceptos de Población y Muestra</a:t>
            </a:r>
            <a:endParaRPr lang="es-CL" sz="4000" b="1" dirty="0">
              <a:solidFill>
                <a:srgbClr val="0070C0"/>
              </a:solidFill>
            </a:endParaRPr>
          </a:p>
        </p:txBody>
      </p:sp>
      <p:sp>
        <p:nvSpPr>
          <p:cNvPr id="3" name="2 Marcador de contenido"/>
          <p:cNvSpPr>
            <a:spLocks noGrp="1"/>
          </p:cNvSpPr>
          <p:nvPr>
            <p:ph idx="1"/>
          </p:nvPr>
        </p:nvSpPr>
        <p:spPr>
          <a:xfrm>
            <a:off x="838200" y="1428059"/>
            <a:ext cx="10515600" cy="4351338"/>
          </a:xfrm>
        </p:spPr>
        <p:txBody>
          <a:bodyPr/>
          <a:lstStyle/>
          <a:p>
            <a:pPr marL="0" indent="0">
              <a:buNone/>
              <a:defRPr/>
            </a:pPr>
            <a:r>
              <a:rPr lang="es-ES_tradnl" b="1" dirty="0"/>
              <a:t>Muestra</a:t>
            </a:r>
            <a:r>
              <a:rPr lang="es-ES_tradnl" dirty="0"/>
              <a:t>: </a:t>
            </a:r>
          </a:p>
          <a:p>
            <a:pPr lvl="1" algn="just" eaLnBrk="1" hangingPunct="1">
              <a:defRPr/>
            </a:pPr>
            <a:r>
              <a:rPr lang="es-ES_tradnl" dirty="0"/>
              <a:t>es un conjunto de mediciones u observaciones tomadas a partir de una población.</a:t>
            </a:r>
          </a:p>
          <a:p>
            <a:pPr lvl="1" algn="just" eaLnBrk="1" hangingPunct="1">
              <a:defRPr/>
            </a:pPr>
            <a:r>
              <a:rPr lang="es-ES_tradnl" dirty="0"/>
              <a:t>es un subconjunto </a:t>
            </a:r>
            <a:r>
              <a:rPr lang="es-ES_tradnl" b="1" dirty="0"/>
              <a:t>representativo</a:t>
            </a:r>
            <a:r>
              <a:rPr lang="es-ES_tradnl" dirty="0"/>
              <a:t> de la población.</a:t>
            </a:r>
          </a:p>
          <a:p>
            <a:pPr>
              <a:defRPr/>
            </a:pPr>
            <a:endParaRPr lang="es-CL" dirty="0"/>
          </a:p>
        </p:txBody>
      </p:sp>
      <p:pic>
        <p:nvPicPr>
          <p:cNvPr id="10244" name="Picture 4" descr="Poblacion%20y%20muest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7796" y="3273352"/>
            <a:ext cx="4859337" cy="225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6098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711624" y="492126"/>
            <a:ext cx="7584901" cy="633413"/>
          </a:xfrm>
        </p:spPr>
        <p:txBody>
          <a:bodyPr/>
          <a:lstStyle/>
          <a:p>
            <a:pPr>
              <a:defRPr/>
            </a:pPr>
            <a:r>
              <a:rPr lang="es-ES_tradnl" sz="3600" b="1" dirty="0">
                <a:solidFill>
                  <a:srgbClr val="0070C0"/>
                </a:solidFill>
              </a:rPr>
              <a:t>Tipos de datos y escalas de medida</a:t>
            </a:r>
            <a:endParaRPr lang="es-CL" sz="3600" b="1" dirty="0">
              <a:solidFill>
                <a:srgbClr val="0070C0"/>
              </a:solidFill>
            </a:endParaRPr>
          </a:p>
        </p:txBody>
      </p:sp>
      <p:sp>
        <p:nvSpPr>
          <p:cNvPr id="3" name="2 Marcador de contenido"/>
          <p:cNvSpPr>
            <a:spLocks noGrp="1"/>
          </p:cNvSpPr>
          <p:nvPr>
            <p:ph idx="1"/>
          </p:nvPr>
        </p:nvSpPr>
        <p:spPr/>
        <p:txBody>
          <a:bodyPr/>
          <a:lstStyle/>
          <a:p>
            <a:pPr marL="0" indent="0" algn="just">
              <a:buNone/>
              <a:defRPr/>
            </a:pPr>
            <a:r>
              <a:rPr lang="es-ES_tradnl" b="1" dirty="0"/>
              <a:t>Variables</a:t>
            </a:r>
            <a:r>
              <a:rPr lang="es-ES_tradnl" dirty="0"/>
              <a:t>: </a:t>
            </a:r>
          </a:p>
          <a:p>
            <a:pPr lvl="1" algn="just" eaLnBrk="1" hangingPunct="1">
              <a:lnSpc>
                <a:spcPct val="90000"/>
              </a:lnSpc>
              <a:defRPr/>
            </a:pPr>
            <a:r>
              <a:rPr lang="es-ES_tradnl" dirty="0"/>
              <a:t>son las características o lo que se estudia de cada individuo de la muestra. </a:t>
            </a:r>
            <a:r>
              <a:rPr lang="es-ES_tradnl" dirty="0" err="1"/>
              <a:t>Ej</a:t>
            </a:r>
            <a:r>
              <a:rPr lang="es-ES_tradnl" dirty="0"/>
              <a:t>: sexo, edad, peso, estatura, color de ojos, estado civil, temperatura, cantidad de nacimientos, presión, grosor, diámetro, ...</a:t>
            </a:r>
          </a:p>
          <a:p>
            <a:pPr marL="0" indent="0" algn="just">
              <a:buNone/>
              <a:defRPr/>
            </a:pPr>
            <a:endParaRPr lang="es-ES_tradnl" dirty="0"/>
          </a:p>
          <a:p>
            <a:pPr marL="0" indent="0" algn="just">
              <a:buNone/>
              <a:defRPr/>
            </a:pPr>
            <a:r>
              <a:rPr lang="es-ES_tradnl" b="1" dirty="0"/>
              <a:t>Datos</a:t>
            </a:r>
            <a:r>
              <a:rPr lang="es-ES_tradnl" dirty="0"/>
              <a:t>:</a:t>
            </a:r>
          </a:p>
          <a:p>
            <a:pPr lvl="1" algn="just" eaLnBrk="1" hangingPunct="1">
              <a:lnSpc>
                <a:spcPct val="90000"/>
              </a:lnSpc>
              <a:defRPr/>
            </a:pPr>
            <a:r>
              <a:rPr lang="es-ES_tradnl" dirty="0"/>
              <a:t>son los valores que toma la variable en cada caso.</a:t>
            </a:r>
          </a:p>
          <a:p>
            <a:pPr>
              <a:defRPr/>
            </a:pPr>
            <a:endParaRPr lang="es-CL" dirty="0"/>
          </a:p>
        </p:txBody>
      </p:sp>
    </p:spTree>
    <p:extLst>
      <p:ext uri="{BB962C8B-B14F-4D97-AF65-F5344CB8AC3E}">
        <p14:creationId xmlns:p14="http://schemas.microsoft.com/office/powerpoint/2010/main" val="3920709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87575" y="454025"/>
            <a:ext cx="8280400" cy="457200"/>
          </a:xfrm>
        </p:spPr>
        <p:txBody>
          <a:bodyPr>
            <a:noAutofit/>
          </a:bodyPr>
          <a:lstStyle/>
          <a:p>
            <a:pPr algn="ctr">
              <a:defRPr/>
            </a:pPr>
            <a:r>
              <a:rPr lang="es-ES_tradnl" sz="3600" b="1" dirty="0">
                <a:solidFill>
                  <a:srgbClr val="0070C0"/>
                </a:solidFill>
              </a:rPr>
              <a:t>Tipos de datos</a:t>
            </a:r>
            <a:endParaRPr lang="es-CL" sz="3600" b="1" dirty="0">
              <a:solidFill>
                <a:srgbClr val="0070C0"/>
              </a:solidFill>
            </a:endParaRPr>
          </a:p>
        </p:txBody>
      </p:sp>
      <p:sp>
        <p:nvSpPr>
          <p:cNvPr id="3" name="2 Marcador de contenido"/>
          <p:cNvSpPr>
            <a:spLocks noGrp="1"/>
          </p:cNvSpPr>
          <p:nvPr>
            <p:ph idx="1"/>
          </p:nvPr>
        </p:nvSpPr>
        <p:spPr>
          <a:xfrm>
            <a:off x="1981200" y="1447800"/>
            <a:ext cx="8178800" cy="4933950"/>
          </a:xfrm>
        </p:spPr>
        <p:txBody>
          <a:bodyPr/>
          <a:lstStyle/>
          <a:p>
            <a:pPr marL="0" indent="0" algn="just">
              <a:buNone/>
              <a:defRPr/>
            </a:pPr>
            <a:r>
              <a:rPr lang="es-ES_tradnl" sz="2500" b="1" dirty="0"/>
              <a:t>Cualitativos</a:t>
            </a:r>
            <a:r>
              <a:rPr lang="es-ES_tradnl" sz="2500" dirty="0"/>
              <a:t>: son datos que solo toman valores asociados a las cualidades o atributos, clasificándolos en una de varias </a:t>
            </a:r>
            <a:r>
              <a:rPr lang="es-ES_tradnl" sz="2500" u="sng" dirty="0"/>
              <a:t>categorías</a:t>
            </a:r>
            <a:r>
              <a:rPr lang="es-ES_tradnl" sz="2500" dirty="0"/>
              <a:t>, es decir, no son valores numéricos. Se clasifican en </a:t>
            </a:r>
            <a:r>
              <a:rPr lang="es-ES_tradnl" sz="2500" i="1" dirty="0"/>
              <a:t>Nominal u Ordinal. </a:t>
            </a:r>
          </a:p>
          <a:p>
            <a:pPr marL="0" indent="0" algn="just">
              <a:buNone/>
              <a:defRPr/>
            </a:pPr>
            <a:endParaRPr lang="es-ES_tradnl" sz="2500" i="1" dirty="0"/>
          </a:p>
          <a:p>
            <a:pPr marL="0" indent="0" algn="just">
              <a:buNone/>
              <a:defRPr/>
            </a:pPr>
            <a:r>
              <a:rPr lang="es-ES_tradnl" sz="2500" dirty="0"/>
              <a:t>Ejemplos:</a:t>
            </a:r>
          </a:p>
          <a:p>
            <a:pPr lvl="1" eaLnBrk="1" hangingPunct="1">
              <a:defRPr/>
            </a:pPr>
            <a:r>
              <a:rPr lang="es-ES_tradnl" sz="2100" dirty="0"/>
              <a:t>Sexo: f/m.</a:t>
            </a:r>
          </a:p>
          <a:p>
            <a:pPr lvl="1" eaLnBrk="1" hangingPunct="1">
              <a:defRPr/>
            </a:pPr>
            <a:r>
              <a:rPr lang="es-ES_tradnl" sz="2100" dirty="0"/>
              <a:t>Hábito de fumar: Fumador/No fumador</a:t>
            </a:r>
          </a:p>
          <a:p>
            <a:pPr lvl="1" eaLnBrk="1" hangingPunct="1">
              <a:defRPr/>
            </a:pPr>
            <a:r>
              <a:rPr lang="es-ES_tradnl" sz="2100" dirty="0"/>
              <a:t>Color de ojos: negro, azul, marrón, …</a:t>
            </a:r>
          </a:p>
          <a:p>
            <a:pPr lvl="1" eaLnBrk="1" hangingPunct="1">
              <a:defRPr/>
            </a:pPr>
            <a:r>
              <a:rPr lang="es-ES_tradnl" sz="2100" dirty="0"/>
              <a:t>Religión: católica, evangélica, …</a:t>
            </a:r>
          </a:p>
          <a:p>
            <a:pPr lvl="1" eaLnBrk="1" hangingPunct="1">
              <a:defRPr/>
            </a:pPr>
            <a:r>
              <a:rPr lang="es-ES_tradnl" sz="2100" dirty="0"/>
              <a:t>Estado civil: soltero, casado, divorciado,…</a:t>
            </a:r>
          </a:p>
          <a:p>
            <a:pPr>
              <a:defRPr/>
            </a:pPr>
            <a:endParaRPr lang="es-CL" dirty="0"/>
          </a:p>
        </p:txBody>
      </p:sp>
    </p:spTree>
    <p:extLst>
      <p:ext uri="{BB962C8B-B14F-4D97-AF65-F5344CB8AC3E}">
        <p14:creationId xmlns:p14="http://schemas.microsoft.com/office/powerpoint/2010/main" val="1042861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054225" y="587375"/>
            <a:ext cx="8280400" cy="457200"/>
          </a:xfrm>
        </p:spPr>
        <p:txBody>
          <a:bodyPr>
            <a:noAutofit/>
          </a:bodyPr>
          <a:lstStyle/>
          <a:p>
            <a:pPr algn="ctr">
              <a:defRPr/>
            </a:pPr>
            <a:r>
              <a:rPr lang="es-ES_tradnl" sz="3600" b="1" dirty="0">
                <a:solidFill>
                  <a:srgbClr val="0070C0"/>
                </a:solidFill>
              </a:rPr>
              <a:t>Tipos de datos</a:t>
            </a:r>
            <a:endParaRPr lang="es-CL" sz="3600" dirty="0"/>
          </a:p>
        </p:txBody>
      </p:sp>
      <p:sp>
        <p:nvSpPr>
          <p:cNvPr id="3" name="2 Marcador de contenido"/>
          <p:cNvSpPr>
            <a:spLocks noGrp="1"/>
          </p:cNvSpPr>
          <p:nvPr>
            <p:ph idx="1"/>
          </p:nvPr>
        </p:nvSpPr>
        <p:spPr>
          <a:xfrm>
            <a:off x="1981200" y="1447800"/>
            <a:ext cx="8178800" cy="5005388"/>
          </a:xfrm>
        </p:spPr>
        <p:txBody>
          <a:bodyPr/>
          <a:lstStyle/>
          <a:p>
            <a:pPr marL="0" indent="0" algn="just">
              <a:buNone/>
              <a:defRPr/>
            </a:pPr>
            <a:r>
              <a:rPr lang="es-ES_tradnl" sz="2500" b="1" dirty="0"/>
              <a:t>Cuantitativos</a:t>
            </a:r>
            <a:r>
              <a:rPr lang="es-ES_tradnl" sz="2500" dirty="0"/>
              <a:t>: provienen de variables que pueden medirse, cuantificarse o expresarse numéricamente. Se clasifican en </a:t>
            </a:r>
            <a:r>
              <a:rPr lang="es-ES_tradnl" sz="2500" i="1" dirty="0"/>
              <a:t>Discreta y Continua. </a:t>
            </a:r>
          </a:p>
          <a:p>
            <a:pPr marL="0" indent="0" algn="just">
              <a:buNone/>
              <a:defRPr/>
            </a:pPr>
            <a:endParaRPr lang="es-ES_tradnl" sz="2500" i="1" dirty="0"/>
          </a:p>
          <a:p>
            <a:pPr marL="0" indent="0" algn="just">
              <a:buNone/>
              <a:defRPr/>
            </a:pPr>
            <a:r>
              <a:rPr lang="es-ES_tradnl" sz="2500" dirty="0"/>
              <a:t>Ejemplos:</a:t>
            </a:r>
          </a:p>
          <a:p>
            <a:pPr lvl="1" eaLnBrk="1" hangingPunct="1">
              <a:defRPr/>
            </a:pPr>
            <a:r>
              <a:rPr lang="es-ES_tradnl" sz="2100" dirty="0"/>
              <a:t>Peso</a:t>
            </a:r>
          </a:p>
          <a:p>
            <a:pPr lvl="1" eaLnBrk="1" hangingPunct="1">
              <a:defRPr/>
            </a:pPr>
            <a:r>
              <a:rPr lang="es-ES_tradnl" sz="2100" dirty="0"/>
              <a:t>Edad</a:t>
            </a:r>
          </a:p>
          <a:p>
            <a:pPr lvl="1" eaLnBrk="1" hangingPunct="1">
              <a:defRPr/>
            </a:pPr>
            <a:r>
              <a:rPr lang="es-ES_tradnl" sz="2100" dirty="0"/>
              <a:t>Estatura</a:t>
            </a:r>
          </a:p>
          <a:p>
            <a:pPr lvl="1" eaLnBrk="1" hangingPunct="1">
              <a:defRPr/>
            </a:pPr>
            <a:r>
              <a:rPr lang="es-ES_tradnl" sz="2100" dirty="0"/>
              <a:t>Presión</a:t>
            </a:r>
          </a:p>
          <a:p>
            <a:pPr lvl="1" eaLnBrk="1" hangingPunct="1">
              <a:defRPr/>
            </a:pPr>
            <a:r>
              <a:rPr lang="es-ES_tradnl" sz="2100" dirty="0"/>
              <a:t>Humedad</a:t>
            </a:r>
          </a:p>
          <a:p>
            <a:pPr lvl="1" eaLnBrk="1" hangingPunct="1">
              <a:defRPr/>
            </a:pPr>
            <a:r>
              <a:rPr lang="es-ES_tradnl" sz="2100" dirty="0"/>
              <a:t>Intensidad de un sismo</a:t>
            </a:r>
          </a:p>
          <a:p>
            <a:pPr lvl="1" eaLnBrk="1" hangingPunct="1">
              <a:defRPr/>
            </a:pPr>
            <a:r>
              <a:rPr lang="es-ES_tradnl" sz="2100" dirty="0"/>
              <a:t>Cantidad de hermanos</a:t>
            </a:r>
          </a:p>
          <a:p>
            <a:pPr>
              <a:defRPr/>
            </a:pPr>
            <a:endParaRPr lang="es-CL" dirty="0"/>
          </a:p>
        </p:txBody>
      </p:sp>
    </p:spTree>
    <p:extLst>
      <p:ext uri="{BB962C8B-B14F-4D97-AF65-F5344CB8AC3E}">
        <p14:creationId xmlns:p14="http://schemas.microsoft.com/office/powerpoint/2010/main" val="4133052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054225" y="530225"/>
            <a:ext cx="8280400" cy="457200"/>
          </a:xfrm>
        </p:spPr>
        <p:txBody>
          <a:bodyPr>
            <a:noAutofit/>
          </a:bodyPr>
          <a:lstStyle/>
          <a:p>
            <a:pPr algn="ctr">
              <a:defRPr/>
            </a:pPr>
            <a:r>
              <a:rPr lang="es-ES_tradnl" sz="3600" b="1" dirty="0">
                <a:solidFill>
                  <a:srgbClr val="0070C0"/>
                </a:solidFill>
              </a:rPr>
              <a:t>Organización de los datos</a:t>
            </a:r>
            <a:endParaRPr lang="es-CL" sz="3600" b="1" dirty="0">
              <a:solidFill>
                <a:srgbClr val="0070C0"/>
              </a:solidFill>
            </a:endParaRPr>
          </a:p>
        </p:txBody>
      </p:sp>
      <p:sp>
        <p:nvSpPr>
          <p:cNvPr id="3" name="2 Marcador de contenido"/>
          <p:cNvSpPr>
            <a:spLocks noGrp="1"/>
          </p:cNvSpPr>
          <p:nvPr>
            <p:ph idx="1"/>
          </p:nvPr>
        </p:nvSpPr>
        <p:spPr>
          <a:xfrm>
            <a:off x="1981200" y="1196976"/>
            <a:ext cx="8178800" cy="5472113"/>
          </a:xfrm>
        </p:spPr>
        <p:txBody>
          <a:bodyPr/>
          <a:lstStyle/>
          <a:p>
            <a:pPr marL="0" indent="0">
              <a:buNone/>
              <a:defRPr/>
            </a:pPr>
            <a:r>
              <a:rPr lang="es-ES_tradnl" dirty="0"/>
              <a:t>Se organizan en un tabla de frecuencia:</a:t>
            </a:r>
          </a:p>
          <a:p>
            <a:pPr marL="0" indent="0">
              <a:buNone/>
              <a:defRPr/>
            </a:pPr>
            <a:endParaRPr lang="es-ES_tradnl" dirty="0"/>
          </a:p>
          <a:p>
            <a:pPr marL="0" indent="0">
              <a:buNone/>
              <a:defRPr/>
            </a:pPr>
            <a:endParaRPr lang="es-ES_tradnl" dirty="0"/>
          </a:p>
          <a:p>
            <a:pPr marL="0" indent="0">
              <a:buNone/>
              <a:defRPr/>
            </a:pPr>
            <a:endParaRPr lang="es-ES_tradnl" dirty="0"/>
          </a:p>
          <a:p>
            <a:pPr marL="0" indent="0">
              <a:buNone/>
              <a:defRPr/>
            </a:pPr>
            <a:endParaRPr lang="es-ES_tradnl" dirty="0"/>
          </a:p>
          <a:p>
            <a:pPr marL="0" indent="0">
              <a:buNone/>
              <a:defRPr/>
            </a:pPr>
            <a:r>
              <a:rPr lang="es-ES_tradnl" dirty="0"/>
              <a:t>Frecuencia absoluta de la clase (f</a:t>
            </a:r>
            <a:r>
              <a:rPr lang="es-ES_tradnl" baseline="-25000" dirty="0"/>
              <a:t>i</a:t>
            </a:r>
            <a:r>
              <a:rPr lang="es-ES_tradnl" dirty="0"/>
              <a:t>).</a:t>
            </a:r>
          </a:p>
          <a:p>
            <a:pPr marL="0" indent="0">
              <a:buNone/>
              <a:defRPr/>
            </a:pPr>
            <a:r>
              <a:rPr lang="es-ES_tradnl" dirty="0"/>
              <a:t>Frecuencia acumulada de la clase (F</a:t>
            </a:r>
            <a:r>
              <a:rPr lang="es-ES_tradnl" baseline="-25000" dirty="0"/>
              <a:t>i</a:t>
            </a:r>
            <a:r>
              <a:rPr lang="es-ES_tradnl" dirty="0"/>
              <a:t>).</a:t>
            </a:r>
          </a:p>
          <a:p>
            <a:pPr marL="0" indent="0">
              <a:buNone/>
              <a:defRPr/>
            </a:pPr>
            <a:r>
              <a:rPr lang="es-ES_tradnl" dirty="0"/>
              <a:t>Frecuencia relativa de la clase (</a:t>
            </a:r>
            <a:r>
              <a:rPr lang="es-ES_tradnl" dirty="0" err="1"/>
              <a:t>f</a:t>
            </a:r>
            <a:r>
              <a:rPr lang="es-ES_tradnl" baseline="-25000" dirty="0" err="1"/>
              <a:t>r</a:t>
            </a:r>
            <a:r>
              <a:rPr lang="es-ES_tradnl" dirty="0"/>
              <a:t>) :   </a:t>
            </a:r>
            <a:r>
              <a:rPr lang="es-ES_tradnl" dirty="0" err="1"/>
              <a:t>f</a:t>
            </a:r>
            <a:r>
              <a:rPr lang="es-ES_tradnl" baseline="-25000" dirty="0" err="1"/>
              <a:t>r</a:t>
            </a:r>
            <a:r>
              <a:rPr lang="es-ES_tradnl" dirty="0"/>
              <a:t> = f</a:t>
            </a:r>
            <a:r>
              <a:rPr lang="es-ES_tradnl" baseline="-25000" dirty="0"/>
              <a:t>i</a:t>
            </a:r>
            <a:r>
              <a:rPr lang="es-ES_tradnl" dirty="0"/>
              <a:t>/n</a:t>
            </a:r>
          </a:p>
          <a:p>
            <a:pPr marL="0" indent="0">
              <a:buNone/>
              <a:defRPr/>
            </a:pPr>
            <a:r>
              <a:rPr lang="es-ES_tradnl" dirty="0"/>
              <a:t>Frecuencia relativa porcentual (</a:t>
            </a:r>
            <a:r>
              <a:rPr lang="es-ES_tradnl" dirty="0" err="1"/>
              <a:t>f</a:t>
            </a:r>
            <a:r>
              <a:rPr lang="es-ES_tradnl" baseline="-25000" dirty="0" err="1"/>
              <a:t>r</a:t>
            </a:r>
            <a:r>
              <a:rPr lang="es-ES_tradnl" baseline="-25000" dirty="0"/>
              <a:t>%</a:t>
            </a:r>
            <a:r>
              <a:rPr lang="es-ES_tradnl" dirty="0"/>
              <a:t>):   </a:t>
            </a:r>
            <a:r>
              <a:rPr lang="es-ES_tradnl" dirty="0" err="1"/>
              <a:t>f</a:t>
            </a:r>
            <a:r>
              <a:rPr lang="es-ES_tradnl" baseline="-25000" dirty="0" err="1"/>
              <a:t>r</a:t>
            </a:r>
            <a:r>
              <a:rPr lang="es-ES_tradnl" baseline="-25000" dirty="0"/>
              <a:t>%</a:t>
            </a:r>
            <a:r>
              <a:rPr lang="es-ES_tradnl" dirty="0"/>
              <a:t> = </a:t>
            </a:r>
            <a:r>
              <a:rPr lang="es-ES_tradnl" dirty="0" err="1"/>
              <a:t>f</a:t>
            </a:r>
            <a:r>
              <a:rPr lang="es-ES_tradnl" baseline="-25000" dirty="0" err="1"/>
              <a:t>r</a:t>
            </a:r>
            <a:r>
              <a:rPr lang="es-ES_tradnl" baseline="-25000" dirty="0"/>
              <a:t> </a:t>
            </a:r>
            <a:r>
              <a:rPr lang="es-ES_tradnl" dirty="0"/>
              <a:t>*100</a:t>
            </a:r>
          </a:p>
          <a:p>
            <a:pPr>
              <a:defRPr/>
            </a:pPr>
            <a:endParaRPr lang="es-CL" dirty="0"/>
          </a:p>
        </p:txBody>
      </p:sp>
      <p:pic>
        <p:nvPicPr>
          <p:cNvPr id="16388"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90056" y="1458120"/>
            <a:ext cx="6408738" cy="2474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uadroTexto 3">
            <a:extLst>
              <a:ext uri="{FF2B5EF4-FFF2-40B4-BE49-F238E27FC236}">
                <a16:creationId xmlns:a16="http://schemas.microsoft.com/office/drawing/2014/main" id="{E744411B-F5D0-4A82-BAA5-CA83369DF19C}"/>
              </a:ext>
            </a:extLst>
          </p:cNvPr>
          <p:cNvSpPr txBox="1"/>
          <p:nvPr/>
        </p:nvSpPr>
        <p:spPr>
          <a:xfrm>
            <a:off x="5353878" y="1893788"/>
            <a:ext cx="742122" cy="461665"/>
          </a:xfrm>
          <a:prstGeom prst="rect">
            <a:avLst/>
          </a:prstGeom>
          <a:solidFill>
            <a:schemeClr val="bg1"/>
          </a:solidFill>
        </p:spPr>
        <p:txBody>
          <a:bodyPr wrap="square" rtlCol="0">
            <a:spAutoFit/>
          </a:bodyPr>
          <a:lstStyle/>
          <a:p>
            <a:r>
              <a:rPr lang="es-CL" sz="2400" dirty="0"/>
              <a:t>F</a:t>
            </a:r>
            <a:r>
              <a:rPr lang="es-CL" sz="2400" baseline="-25000" dirty="0"/>
              <a:t>i</a:t>
            </a:r>
            <a:endParaRPr lang="es-CL" sz="2400" dirty="0"/>
          </a:p>
        </p:txBody>
      </p:sp>
    </p:spTree>
    <p:extLst>
      <p:ext uri="{BB962C8B-B14F-4D97-AF65-F5344CB8AC3E}">
        <p14:creationId xmlns:p14="http://schemas.microsoft.com/office/powerpoint/2010/main" val="1891844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77BB07-7BF1-46C7-919D-3D97EACD472B}"/>
              </a:ext>
            </a:extLst>
          </p:cNvPr>
          <p:cNvSpPr>
            <a:spLocks noGrp="1"/>
          </p:cNvSpPr>
          <p:nvPr>
            <p:ph type="title"/>
          </p:nvPr>
        </p:nvSpPr>
        <p:spPr/>
        <p:txBody>
          <a:bodyPr/>
          <a:lstStyle/>
          <a:p>
            <a:endParaRPr lang="es-CL"/>
          </a:p>
        </p:txBody>
      </p:sp>
      <mc:AlternateContent xmlns:mc="http://schemas.openxmlformats.org/markup-compatibility/2006">
        <mc:Choice xmlns:a14="http://schemas.microsoft.com/office/drawing/2010/main" Requires="a14">
          <p:graphicFrame>
            <p:nvGraphicFramePr>
              <p:cNvPr id="4" name="Tabla 4">
                <a:extLst>
                  <a:ext uri="{FF2B5EF4-FFF2-40B4-BE49-F238E27FC236}">
                    <a16:creationId xmlns:a16="http://schemas.microsoft.com/office/drawing/2014/main" id="{E3B1954C-61E8-42AE-A401-5F5333F72C5C}"/>
                  </a:ext>
                </a:extLst>
              </p:cNvPr>
              <p:cNvGraphicFramePr>
                <a:graphicFrameLocks noGrp="1"/>
              </p:cNvGraphicFramePr>
              <p:nvPr>
                <p:ph idx="1"/>
                <p:extLst>
                  <p:ext uri="{D42A27DB-BD31-4B8C-83A1-F6EECF244321}">
                    <p14:modId xmlns:p14="http://schemas.microsoft.com/office/powerpoint/2010/main" val="935390654"/>
                  </p:ext>
                </p:extLst>
              </p:nvPr>
            </p:nvGraphicFramePr>
            <p:xfrm>
              <a:off x="838200" y="1825625"/>
              <a:ext cx="8763000" cy="296672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3818188299"/>
                        </a:ext>
                      </a:extLst>
                    </a:gridCol>
                    <a:gridCol w="894522">
                      <a:extLst>
                        <a:ext uri="{9D8B030D-6E8A-4147-A177-3AD203B41FA5}">
                          <a16:colId xmlns:a16="http://schemas.microsoft.com/office/drawing/2014/main" val="1016196906"/>
                        </a:ext>
                      </a:extLst>
                    </a:gridCol>
                    <a:gridCol w="940904">
                      <a:extLst>
                        <a:ext uri="{9D8B030D-6E8A-4147-A177-3AD203B41FA5}">
                          <a16:colId xmlns:a16="http://schemas.microsoft.com/office/drawing/2014/main" val="3089740436"/>
                        </a:ext>
                      </a:extLst>
                    </a:gridCol>
                    <a:gridCol w="2531165">
                      <a:extLst>
                        <a:ext uri="{9D8B030D-6E8A-4147-A177-3AD203B41FA5}">
                          <a16:colId xmlns:a16="http://schemas.microsoft.com/office/drawing/2014/main" val="12744316"/>
                        </a:ext>
                      </a:extLst>
                    </a:gridCol>
                    <a:gridCol w="2643809">
                      <a:extLst>
                        <a:ext uri="{9D8B030D-6E8A-4147-A177-3AD203B41FA5}">
                          <a16:colId xmlns:a16="http://schemas.microsoft.com/office/drawing/2014/main" val="678226313"/>
                        </a:ext>
                      </a:extLst>
                    </a:gridCol>
                  </a:tblGrid>
                  <a:tr h="370840">
                    <a:tc>
                      <a:txBody>
                        <a:bodyPr/>
                        <a:lstStyle/>
                        <a:p>
                          <a:r>
                            <a:rPr lang="es-CL" dirty="0"/>
                            <a:t>Variable (Edad)</a:t>
                          </a:r>
                        </a:p>
                      </a:txBody>
                      <a:tcPr/>
                    </a:tc>
                    <a:tc>
                      <a:txBody>
                        <a:bodyPr/>
                        <a:lstStyle/>
                        <a:p>
                          <a14:m>
                            <m:oMathPara xmlns:m="http://schemas.openxmlformats.org/officeDocument/2006/math">
                              <m:oMathParaPr>
                                <m:jc m:val="centerGroup"/>
                              </m:oMathParaPr>
                              <m:oMath xmlns:m="http://schemas.openxmlformats.org/officeDocument/2006/math">
                                <m:sSub>
                                  <m:sSubPr>
                                    <m:ctrlPr>
                                      <a:rPr lang="es-CL" i="1" smtClean="0">
                                        <a:latin typeface="Cambria Math" panose="02040503050406030204" pitchFamily="18" charset="0"/>
                                      </a:rPr>
                                    </m:ctrlPr>
                                  </m:sSubPr>
                                  <m:e>
                                    <m:r>
                                      <a:rPr lang="es-CL" b="1" i="1" smtClean="0">
                                        <a:latin typeface="Cambria Math" panose="02040503050406030204" pitchFamily="18" charset="0"/>
                                      </a:rPr>
                                      <m:t>𝒇</m:t>
                                    </m:r>
                                  </m:e>
                                  <m:sub>
                                    <m:r>
                                      <a:rPr lang="es-CL" b="1" i="1" smtClean="0">
                                        <a:latin typeface="Cambria Math" panose="02040503050406030204" pitchFamily="18" charset="0"/>
                                      </a:rPr>
                                      <m:t>𝒊</m:t>
                                    </m:r>
                                  </m:sub>
                                </m:sSub>
                              </m:oMath>
                            </m:oMathPara>
                          </a14:m>
                          <a:endParaRPr lang="es-CL" dirty="0"/>
                        </a:p>
                      </a:txBody>
                      <a:tcPr/>
                    </a:tc>
                    <a:tc>
                      <a:txBody>
                        <a:bodyPr/>
                        <a:lstStyle/>
                        <a:p>
                          <a14:m>
                            <m:oMathPara xmlns:m="http://schemas.openxmlformats.org/officeDocument/2006/math">
                              <m:oMathParaPr>
                                <m:jc m:val="centerGroup"/>
                              </m:oMathParaPr>
                              <m:oMath xmlns:m="http://schemas.openxmlformats.org/officeDocument/2006/math">
                                <m:sSub>
                                  <m:sSubPr>
                                    <m:ctrlPr>
                                      <a:rPr lang="es-CL" i="1" smtClean="0">
                                        <a:latin typeface="Cambria Math" panose="02040503050406030204" pitchFamily="18" charset="0"/>
                                      </a:rPr>
                                    </m:ctrlPr>
                                  </m:sSubPr>
                                  <m:e>
                                    <m:r>
                                      <a:rPr lang="es-CL" b="1" i="1" smtClean="0">
                                        <a:latin typeface="Cambria Math" panose="02040503050406030204" pitchFamily="18" charset="0"/>
                                      </a:rPr>
                                      <m:t>𝑭</m:t>
                                    </m:r>
                                  </m:e>
                                  <m:sub>
                                    <m:r>
                                      <a:rPr lang="es-CL" b="1" i="1" smtClean="0">
                                        <a:latin typeface="Cambria Math" panose="02040503050406030204" pitchFamily="18" charset="0"/>
                                      </a:rPr>
                                      <m:t>𝒊</m:t>
                                    </m:r>
                                  </m:sub>
                                </m:sSub>
                              </m:oMath>
                            </m:oMathPara>
                          </a14:m>
                          <a:endParaRPr lang="es-CL" dirty="0"/>
                        </a:p>
                      </a:txBody>
                      <a:tcPr/>
                    </a:tc>
                    <a:tc>
                      <a:txBody>
                        <a:bodyPr/>
                        <a:lstStyle/>
                        <a:p>
                          <a14:m>
                            <m:oMathPara xmlns:m="http://schemas.openxmlformats.org/officeDocument/2006/math">
                              <m:oMathParaPr>
                                <m:jc m:val="centerGroup"/>
                              </m:oMathParaPr>
                              <m:oMath xmlns:m="http://schemas.openxmlformats.org/officeDocument/2006/math">
                                <m:sSub>
                                  <m:sSubPr>
                                    <m:ctrlPr>
                                      <a:rPr lang="es-CL" i="1" smtClean="0">
                                        <a:latin typeface="Cambria Math" panose="02040503050406030204" pitchFamily="18" charset="0"/>
                                      </a:rPr>
                                    </m:ctrlPr>
                                  </m:sSubPr>
                                  <m:e>
                                    <m:r>
                                      <a:rPr lang="es-CL" b="1" i="1" smtClean="0">
                                        <a:latin typeface="Cambria Math" panose="02040503050406030204" pitchFamily="18" charset="0"/>
                                      </a:rPr>
                                      <m:t>𝒇</m:t>
                                    </m:r>
                                  </m:e>
                                  <m:sub>
                                    <m:r>
                                      <a:rPr lang="es-CL" b="1" i="1" smtClean="0">
                                        <a:latin typeface="Cambria Math" panose="02040503050406030204" pitchFamily="18" charset="0"/>
                                      </a:rPr>
                                      <m:t>𝒓</m:t>
                                    </m:r>
                                  </m:sub>
                                </m:sSub>
                              </m:oMath>
                            </m:oMathPara>
                          </a14:m>
                          <a:endParaRPr lang="es-CL" dirty="0"/>
                        </a:p>
                      </a:txBody>
                      <a:tcPr/>
                    </a:tc>
                    <a:tc>
                      <a:txBody>
                        <a:bodyPr/>
                        <a:lstStyle/>
                        <a:p>
                          <a14:m>
                            <m:oMathPara xmlns:m="http://schemas.openxmlformats.org/officeDocument/2006/math">
                              <m:oMathParaPr>
                                <m:jc m:val="centerGroup"/>
                              </m:oMathParaPr>
                              <m:oMath xmlns:m="http://schemas.openxmlformats.org/officeDocument/2006/math">
                                <m:sSub>
                                  <m:sSubPr>
                                    <m:ctrlPr>
                                      <a:rPr lang="es-CL" i="1" smtClean="0">
                                        <a:latin typeface="Cambria Math" panose="02040503050406030204" pitchFamily="18" charset="0"/>
                                      </a:rPr>
                                    </m:ctrlPr>
                                  </m:sSubPr>
                                  <m:e>
                                    <m:r>
                                      <a:rPr lang="es-CL" b="1" i="1" smtClean="0">
                                        <a:latin typeface="Cambria Math" panose="02040503050406030204" pitchFamily="18" charset="0"/>
                                      </a:rPr>
                                      <m:t>𝒇</m:t>
                                    </m:r>
                                  </m:e>
                                  <m:sub>
                                    <m:r>
                                      <a:rPr lang="es-CL" b="1" i="1" smtClean="0">
                                        <a:latin typeface="Cambria Math" panose="02040503050406030204" pitchFamily="18" charset="0"/>
                                      </a:rPr>
                                      <m:t>𝒓</m:t>
                                    </m:r>
                                  </m:sub>
                                </m:sSub>
                                <m:r>
                                  <a:rPr lang="es-CL" b="1" i="1" smtClean="0">
                                    <a:latin typeface="Cambria Math" panose="02040503050406030204" pitchFamily="18" charset="0"/>
                                  </a:rPr>
                                  <m:t>%</m:t>
                                </m:r>
                              </m:oMath>
                            </m:oMathPara>
                          </a14:m>
                          <a:endParaRPr lang="es-CL" dirty="0"/>
                        </a:p>
                      </a:txBody>
                      <a:tcPr/>
                    </a:tc>
                    <a:extLst>
                      <a:ext uri="{0D108BD9-81ED-4DB2-BD59-A6C34878D82A}">
                        <a16:rowId xmlns:a16="http://schemas.microsoft.com/office/drawing/2014/main" val="948376936"/>
                      </a:ext>
                    </a:extLst>
                  </a:tr>
                  <a:tr h="370840">
                    <a:tc>
                      <a:txBody>
                        <a:bodyPr/>
                        <a:lstStyle/>
                        <a:p>
                          <a:r>
                            <a:rPr lang="es-CL" dirty="0"/>
                            <a:t>11</a:t>
                          </a:r>
                        </a:p>
                      </a:txBody>
                      <a:tcPr/>
                    </a:tc>
                    <a:tc>
                      <a:txBody>
                        <a:bodyPr/>
                        <a:lstStyle/>
                        <a:p>
                          <a:r>
                            <a:rPr lang="es-CL" dirty="0"/>
                            <a:t>4</a:t>
                          </a:r>
                        </a:p>
                      </a:txBody>
                      <a:tcPr/>
                    </a:tc>
                    <a:tc>
                      <a:txBody>
                        <a:bodyPr/>
                        <a:lstStyle/>
                        <a:p>
                          <a:r>
                            <a:rPr lang="es-CL" dirty="0"/>
                            <a:t>4</a:t>
                          </a:r>
                        </a:p>
                      </a:txBody>
                      <a:tcPr/>
                    </a:tc>
                    <a:tc>
                      <a:txBody>
                        <a:bodyPr/>
                        <a:lstStyle/>
                        <a:p>
                          <a:r>
                            <a:rPr lang="es-CL" dirty="0"/>
                            <a:t>4/40 = 0,1</a:t>
                          </a:r>
                        </a:p>
                      </a:txBody>
                      <a:tcPr/>
                    </a:tc>
                    <a:tc>
                      <a:txBody>
                        <a:bodyPr/>
                        <a:lstStyle/>
                        <a:p>
                          <a:r>
                            <a:rPr lang="es-CL" dirty="0"/>
                            <a:t>0,1*100 = 10%</a:t>
                          </a:r>
                        </a:p>
                      </a:txBody>
                      <a:tcPr/>
                    </a:tc>
                    <a:extLst>
                      <a:ext uri="{0D108BD9-81ED-4DB2-BD59-A6C34878D82A}">
                        <a16:rowId xmlns:a16="http://schemas.microsoft.com/office/drawing/2014/main" val="1304762016"/>
                      </a:ext>
                    </a:extLst>
                  </a:tr>
                  <a:tr h="370840">
                    <a:tc>
                      <a:txBody>
                        <a:bodyPr/>
                        <a:lstStyle/>
                        <a:p>
                          <a:r>
                            <a:rPr lang="es-CL" dirty="0"/>
                            <a:t>12</a:t>
                          </a:r>
                        </a:p>
                      </a:txBody>
                      <a:tcPr/>
                    </a:tc>
                    <a:tc>
                      <a:txBody>
                        <a:bodyPr/>
                        <a:lstStyle/>
                        <a:p>
                          <a:r>
                            <a:rPr lang="es-CL" dirty="0"/>
                            <a:t>8</a:t>
                          </a:r>
                        </a:p>
                      </a:txBody>
                      <a:tcPr/>
                    </a:tc>
                    <a:tc>
                      <a:txBody>
                        <a:bodyPr/>
                        <a:lstStyle/>
                        <a:p>
                          <a:r>
                            <a:rPr lang="es-CL" dirty="0"/>
                            <a:t>12</a:t>
                          </a:r>
                        </a:p>
                      </a:txBody>
                      <a:tcPr/>
                    </a:tc>
                    <a:tc>
                      <a:txBody>
                        <a:bodyPr/>
                        <a:lstStyle/>
                        <a:p>
                          <a:r>
                            <a:rPr lang="es-CL" dirty="0"/>
                            <a:t>8/40 = 0,2</a:t>
                          </a:r>
                        </a:p>
                      </a:txBody>
                      <a:tcPr/>
                    </a:tc>
                    <a:tc>
                      <a:txBody>
                        <a:bodyPr/>
                        <a:lstStyle/>
                        <a:p>
                          <a:r>
                            <a:rPr lang="es-CL" dirty="0"/>
                            <a:t>0,2*100 = 20%</a:t>
                          </a:r>
                        </a:p>
                      </a:txBody>
                      <a:tcPr/>
                    </a:tc>
                    <a:extLst>
                      <a:ext uri="{0D108BD9-81ED-4DB2-BD59-A6C34878D82A}">
                        <a16:rowId xmlns:a16="http://schemas.microsoft.com/office/drawing/2014/main" val="1171562534"/>
                      </a:ext>
                    </a:extLst>
                  </a:tr>
                  <a:tr h="370840">
                    <a:tc>
                      <a:txBody>
                        <a:bodyPr/>
                        <a:lstStyle/>
                        <a:p>
                          <a:r>
                            <a:rPr lang="es-CL" dirty="0"/>
                            <a:t>13</a:t>
                          </a:r>
                        </a:p>
                      </a:txBody>
                      <a:tcPr/>
                    </a:tc>
                    <a:tc>
                      <a:txBody>
                        <a:bodyPr/>
                        <a:lstStyle/>
                        <a:p>
                          <a:r>
                            <a:rPr lang="es-CL" dirty="0"/>
                            <a:t>6</a:t>
                          </a:r>
                        </a:p>
                      </a:txBody>
                      <a:tcPr/>
                    </a:tc>
                    <a:tc>
                      <a:txBody>
                        <a:bodyPr/>
                        <a:lstStyle/>
                        <a:p>
                          <a:endParaRPr lang="es-CL"/>
                        </a:p>
                      </a:txBody>
                      <a:tcPr/>
                    </a:tc>
                    <a:tc>
                      <a:txBody>
                        <a:bodyPr/>
                        <a:lstStyle/>
                        <a:p>
                          <a:endParaRPr lang="es-CL"/>
                        </a:p>
                      </a:txBody>
                      <a:tcPr/>
                    </a:tc>
                    <a:tc>
                      <a:txBody>
                        <a:bodyPr/>
                        <a:lstStyle/>
                        <a:p>
                          <a:endParaRPr lang="es-CL"/>
                        </a:p>
                      </a:txBody>
                      <a:tcPr/>
                    </a:tc>
                    <a:extLst>
                      <a:ext uri="{0D108BD9-81ED-4DB2-BD59-A6C34878D82A}">
                        <a16:rowId xmlns:a16="http://schemas.microsoft.com/office/drawing/2014/main" val="2753111953"/>
                      </a:ext>
                    </a:extLst>
                  </a:tr>
                  <a:tr h="370840">
                    <a:tc>
                      <a:txBody>
                        <a:bodyPr/>
                        <a:lstStyle/>
                        <a:p>
                          <a:r>
                            <a:rPr lang="es-CL" dirty="0"/>
                            <a:t>14</a:t>
                          </a:r>
                        </a:p>
                      </a:txBody>
                      <a:tcPr/>
                    </a:tc>
                    <a:tc>
                      <a:txBody>
                        <a:bodyPr/>
                        <a:lstStyle/>
                        <a:p>
                          <a:r>
                            <a:rPr lang="es-CL" dirty="0"/>
                            <a:t>4</a:t>
                          </a:r>
                        </a:p>
                      </a:txBody>
                      <a:tcPr/>
                    </a:tc>
                    <a:tc>
                      <a:txBody>
                        <a:bodyPr/>
                        <a:lstStyle/>
                        <a:p>
                          <a:endParaRPr lang="es-CL"/>
                        </a:p>
                      </a:txBody>
                      <a:tcPr/>
                    </a:tc>
                    <a:tc>
                      <a:txBody>
                        <a:bodyPr/>
                        <a:lstStyle/>
                        <a:p>
                          <a:endParaRPr lang="es-CL"/>
                        </a:p>
                      </a:txBody>
                      <a:tcPr/>
                    </a:tc>
                    <a:tc>
                      <a:txBody>
                        <a:bodyPr/>
                        <a:lstStyle/>
                        <a:p>
                          <a:endParaRPr lang="es-CL"/>
                        </a:p>
                      </a:txBody>
                      <a:tcPr/>
                    </a:tc>
                    <a:extLst>
                      <a:ext uri="{0D108BD9-81ED-4DB2-BD59-A6C34878D82A}">
                        <a16:rowId xmlns:a16="http://schemas.microsoft.com/office/drawing/2014/main" val="2650331191"/>
                      </a:ext>
                    </a:extLst>
                  </a:tr>
                  <a:tr h="370840">
                    <a:tc>
                      <a:txBody>
                        <a:bodyPr/>
                        <a:lstStyle/>
                        <a:p>
                          <a:r>
                            <a:rPr lang="es-CL" dirty="0"/>
                            <a:t>15</a:t>
                          </a:r>
                        </a:p>
                      </a:txBody>
                      <a:tcPr/>
                    </a:tc>
                    <a:tc>
                      <a:txBody>
                        <a:bodyPr/>
                        <a:lstStyle/>
                        <a:p>
                          <a:r>
                            <a:rPr lang="es-CL" dirty="0"/>
                            <a:t>8</a:t>
                          </a:r>
                        </a:p>
                      </a:txBody>
                      <a:tcPr/>
                    </a:tc>
                    <a:tc>
                      <a:txBody>
                        <a:bodyPr/>
                        <a:lstStyle/>
                        <a:p>
                          <a:endParaRPr lang="es-CL"/>
                        </a:p>
                      </a:txBody>
                      <a:tcPr/>
                    </a:tc>
                    <a:tc>
                      <a:txBody>
                        <a:bodyPr/>
                        <a:lstStyle/>
                        <a:p>
                          <a:endParaRPr lang="es-CL"/>
                        </a:p>
                      </a:txBody>
                      <a:tcPr/>
                    </a:tc>
                    <a:tc>
                      <a:txBody>
                        <a:bodyPr/>
                        <a:lstStyle/>
                        <a:p>
                          <a:endParaRPr lang="es-CL"/>
                        </a:p>
                      </a:txBody>
                      <a:tcPr/>
                    </a:tc>
                    <a:extLst>
                      <a:ext uri="{0D108BD9-81ED-4DB2-BD59-A6C34878D82A}">
                        <a16:rowId xmlns:a16="http://schemas.microsoft.com/office/drawing/2014/main" val="2121611089"/>
                      </a:ext>
                    </a:extLst>
                  </a:tr>
                  <a:tr h="370840">
                    <a:tc>
                      <a:txBody>
                        <a:bodyPr/>
                        <a:lstStyle/>
                        <a:p>
                          <a:r>
                            <a:rPr lang="es-CL" dirty="0"/>
                            <a:t>16</a:t>
                          </a:r>
                        </a:p>
                      </a:txBody>
                      <a:tcPr/>
                    </a:tc>
                    <a:tc>
                      <a:txBody>
                        <a:bodyPr/>
                        <a:lstStyle/>
                        <a:p>
                          <a:r>
                            <a:rPr lang="es-CL" dirty="0"/>
                            <a:t>10</a:t>
                          </a:r>
                        </a:p>
                      </a:txBody>
                      <a:tcPr/>
                    </a:tc>
                    <a:tc>
                      <a:txBody>
                        <a:bodyPr/>
                        <a:lstStyle/>
                        <a:p>
                          <a:endParaRPr lang="es-CL"/>
                        </a:p>
                      </a:txBody>
                      <a:tcPr/>
                    </a:tc>
                    <a:tc>
                      <a:txBody>
                        <a:bodyPr/>
                        <a:lstStyle/>
                        <a:p>
                          <a:endParaRPr lang="es-CL"/>
                        </a:p>
                      </a:txBody>
                      <a:tcPr/>
                    </a:tc>
                    <a:tc>
                      <a:txBody>
                        <a:bodyPr/>
                        <a:lstStyle/>
                        <a:p>
                          <a:endParaRPr lang="es-CL"/>
                        </a:p>
                      </a:txBody>
                      <a:tcPr/>
                    </a:tc>
                    <a:extLst>
                      <a:ext uri="{0D108BD9-81ED-4DB2-BD59-A6C34878D82A}">
                        <a16:rowId xmlns:a16="http://schemas.microsoft.com/office/drawing/2014/main" val="1949638170"/>
                      </a:ext>
                    </a:extLst>
                  </a:tr>
                  <a:tr h="370840">
                    <a:tc>
                      <a:txBody>
                        <a:bodyPr/>
                        <a:lstStyle/>
                        <a:p>
                          <a:r>
                            <a:rPr lang="es-CL" b="1" dirty="0"/>
                            <a:t>Total</a:t>
                          </a:r>
                        </a:p>
                      </a:txBody>
                      <a:tcPr/>
                    </a:tc>
                    <a:tc>
                      <a:txBody>
                        <a:bodyPr/>
                        <a:lstStyle/>
                        <a:p>
                          <a:r>
                            <a:rPr lang="es-CL" b="1" dirty="0"/>
                            <a:t>40</a:t>
                          </a:r>
                        </a:p>
                      </a:txBody>
                      <a:tcPr/>
                    </a:tc>
                    <a:tc>
                      <a:txBody>
                        <a:bodyPr/>
                        <a:lstStyle/>
                        <a:p>
                          <a:endParaRPr lang="es-CL"/>
                        </a:p>
                      </a:txBody>
                      <a:tcPr/>
                    </a:tc>
                    <a:tc>
                      <a:txBody>
                        <a:bodyPr/>
                        <a:lstStyle/>
                        <a:p>
                          <a:endParaRPr lang="es-CL"/>
                        </a:p>
                      </a:txBody>
                      <a:tcPr/>
                    </a:tc>
                    <a:tc>
                      <a:txBody>
                        <a:bodyPr/>
                        <a:lstStyle/>
                        <a:p>
                          <a:endParaRPr lang="es-CL" dirty="0"/>
                        </a:p>
                      </a:txBody>
                      <a:tcPr/>
                    </a:tc>
                    <a:extLst>
                      <a:ext uri="{0D108BD9-81ED-4DB2-BD59-A6C34878D82A}">
                        <a16:rowId xmlns:a16="http://schemas.microsoft.com/office/drawing/2014/main" val="583544776"/>
                      </a:ext>
                    </a:extLst>
                  </a:tr>
                </a:tbl>
              </a:graphicData>
            </a:graphic>
          </p:graphicFrame>
        </mc:Choice>
        <mc:Fallback>
          <p:graphicFrame>
            <p:nvGraphicFramePr>
              <p:cNvPr id="4" name="Tabla 4">
                <a:extLst>
                  <a:ext uri="{FF2B5EF4-FFF2-40B4-BE49-F238E27FC236}">
                    <a16:creationId xmlns:a16="http://schemas.microsoft.com/office/drawing/2014/main" id="{E3B1954C-61E8-42AE-A401-5F5333F72C5C}"/>
                  </a:ext>
                </a:extLst>
              </p:cNvPr>
              <p:cNvGraphicFramePr>
                <a:graphicFrameLocks noGrp="1"/>
              </p:cNvGraphicFramePr>
              <p:nvPr>
                <p:ph idx="1"/>
                <p:extLst>
                  <p:ext uri="{D42A27DB-BD31-4B8C-83A1-F6EECF244321}">
                    <p14:modId xmlns:p14="http://schemas.microsoft.com/office/powerpoint/2010/main" val="935390654"/>
                  </p:ext>
                </p:extLst>
              </p:nvPr>
            </p:nvGraphicFramePr>
            <p:xfrm>
              <a:off x="838200" y="1825625"/>
              <a:ext cx="8763000" cy="296672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3818188299"/>
                        </a:ext>
                      </a:extLst>
                    </a:gridCol>
                    <a:gridCol w="894522">
                      <a:extLst>
                        <a:ext uri="{9D8B030D-6E8A-4147-A177-3AD203B41FA5}">
                          <a16:colId xmlns:a16="http://schemas.microsoft.com/office/drawing/2014/main" val="1016196906"/>
                        </a:ext>
                      </a:extLst>
                    </a:gridCol>
                    <a:gridCol w="940904">
                      <a:extLst>
                        <a:ext uri="{9D8B030D-6E8A-4147-A177-3AD203B41FA5}">
                          <a16:colId xmlns:a16="http://schemas.microsoft.com/office/drawing/2014/main" val="3089740436"/>
                        </a:ext>
                      </a:extLst>
                    </a:gridCol>
                    <a:gridCol w="2531165">
                      <a:extLst>
                        <a:ext uri="{9D8B030D-6E8A-4147-A177-3AD203B41FA5}">
                          <a16:colId xmlns:a16="http://schemas.microsoft.com/office/drawing/2014/main" val="12744316"/>
                        </a:ext>
                      </a:extLst>
                    </a:gridCol>
                    <a:gridCol w="2643809">
                      <a:extLst>
                        <a:ext uri="{9D8B030D-6E8A-4147-A177-3AD203B41FA5}">
                          <a16:colId xmlns:a16="http://schemas.microsoft.com/office/drawing/2014/main" val="678226313"/>
                        </a:ext>
                      </a:extLst>
                    </a:gridCol>
                  </a:tblGrid>
                  <a:tr h="370840">
                    <a:tc>
                      <a:txBody>
                        <a:bodyPr/>
                        <a:lstStyle/>
                        <a:p>
                          <a:r>
                            <a:rPr lang="es-CL" dirty="0"/>
                            <a:t>Variable (Edad)</a:t>
                          </a:r>
                        </a:p>
                      </a:txBody>
                      <a:tcPr/>
                    </a:tc>
                    <a:tc>
                      <a:txBody>
                        <a:bodyPr/>
                        <a:lstStyle/>
                        <a:p>
                          <a:endParaRPr lang="es-CL"/>
                        </a:p>
                      </a:txBody>
                      <a:tcPr>
                        <a:blipFill>
                          <a:blip r:embed="rId2"/>
                          <a:stretch>
                            <a:fillRect l="-197945" t="-8197" r="-691096" b="-722951"/>
                          </a:stretch>
                        </a:blipFill>
                      </a:tcPr>
                    </a:tc>
                    <a:tc>
                      <a:txBody>
                        <a:bodyPr/>
                        <a:lstStyle/>
                        <a:p>
                          <a:endParaRPr lang="es-CL"/>
                        </a:p>
                      </a:txBody>
                      <a:tcPr>
                        <a:blipFill>
                          <a:blip r:embed="rId2"/>
                          <a:stretch>
                            <a:fillRect l="-280645" t="-8197" r="-550968" b="-722951"/>
                          </a:stretch>
                        </a:blipFill>
                      </a:tcPr>
                    </a:tc>
                    <a:tc>
                      <a:txBody>
                        <a:bodyPr/>
                        <a:lstStyle/>
                        <a:p>
                          <a:endParaRPr lang="es-CL"/>
                        </a:p>
                      </a:txBody>
                      <a:tcPr>
                        <a:blipFill>
                          <a:blip r:embed="rId2"/>
                          <a:stretch>
                            <a:fillRect l="-142169" t="-8197" r="-105783" b="-722951"/>
                          </a:stretch>
                        </a:blipFill>
                      </a:tcPr>
                    </a:tc>
                    <a:tc>
                      <a:txBody>
                        <a:bodyPr/>
                        <a:lstStyle/>
                        <a:p>
                          <a:endParaRPr lang="es-CL"/>
                        </a:p>
                      </a:txBody>
                      <a:tcPr>
                        <a:blipFill>
                          <a:blip r:embed="rId2"/>
                          <a:stretch>
                            <a:fillRect l="-231567" t="-8197" r="-1152" b="-722951"/>
                          </a:stretch>
                        </a:blipFill>
                      </a:tcPr>
                    </a:tc>
                    <a:extLst>
                      <a:ext uri="{0D108BD9-81ED-4DB2-BD59-A6C34878D82A}">
                        <a16:rowId xmlns:a16="http://schemas.microsoft.com/office/drawing/2014/main" val="948376936"/>
                      </a:ext>
                    </a:extLst>
                  </a:tr>
                  <a:tr h="370840">
                    <a:tc>
                      <a:txBody>
                        <a:bodyPr/>
                        <a:lstStyle/>
                        <a:p>
                          <a:r>
                            <a:rPr lang="es-CL" dirty="0"/>
                            <a:t>11</a:t>
                          </a:r>
                        </a:p>
                      </a:txBody>
                      <a:tcPr/>
                    </a:tc>
                    <a:tc>
                      <a:txBody>
                        <a:bodyPr/>
                        <a:lstStyle/>
                        <a:p>
                          <a:r>
                            <a:rPr lang="es-CL" dirty="0"/>
                            <a:t>4</a:t>
                          </a:r>
                        </a:p>
                      </a:txBody>
                      <a:tcPr/>
                    </a:tc>
                    <a:tc>
                      <a:txBody>
                        <a:bodyPr/>
                        <a:lstStyle/>
                        <a:p>
                          <a:r>
                            <a:rPr lang="es-CL" dirty="0"/>
                            <a:t>4</a:t>
                          </a:r>
                        </a:p>
                      </a:txBody>
                      <a:tcPr/>
                    </a:tc>
                    <a:tc>
                      <a:txBody>
                        <a:bodyPr/>
                        <a:lstStyle/>
                        <a:p>
                          <a:r>
                            <a:rPr lang="es-CL" dirty="0"/>
                            <a:t>4/40 = 0,1</a:t>
                          </a:r>
                        </a:p>
                      </a:txBody>
                      <a:tcPr/>
                    </a:tc>
                    <a:tc>
                      <a:txBody>
                        <a:bodyPr/>
                        <a:lstStyle/>
                        <a:p>
                          <a:r>
                            <a:rPr lang="es-CL" dirty="0"/>
                            <a:t>0,1*100 = 10%</a:t>
                          </a:r>
                        </a:p>
                      </a:txBody>
                      <a:tcPr/>
                    </a:tc>
                    <a:extLst>
                      <a:ext uri="{0D108BD9-81ED-4DB2-BD59-A6C34878D82A}">
                        <a16:rowId xmlns:a16="http://schemas.microsoft.com/office/drawing/2014/main" val="1304762016"/>
                      </a:ext>
                    </a:extLst>
                  </a:tr>
                  <a:tr h="370840">
                    <a:tc>
                      <a:txBody>
                        <a:bodyPr/>
                        <a:lstStyle/>
                        <a:p>
                          <a:r>
                            <a:rPr lang="es-CL" dirty="0"/>
                            <a:t>12</a:t>
                          </a:r>
                        </a:p>
                      </a:txBody>
                      <a:tcPr/>
                    </a:tc>
                    <a:tc>
                      <a:txBody>
                        <a:bodyPr/>
                        <a:lstStyle/>
                        <a:p>
                          <a:r>
                            <a:rPr lang="es-CL" dirty="0"/>
                            <a:t>8</a:t>
                          </a:r>
                        </a:p>
                      </a:txBody>
                      <a:tcPr/>
                    </a:tc>
                    <a:tc>
                      <a:txBody>
                        <a:bodyPr/>
                        <a:lstStyle/>
                        <a:p>
                          <a:r>
                            <a:rPr lang="es-CL" dirty="0"/>
                            <a:t>12</a:t>
                          </a:r>
                        </a:p>
                      </a:txBody>
                      <a:tcPr/>
                    </a:tc>
                    <a:tc>
                      <a:txBody>
                        <a:bodyPr/>
                        <a:lstStyle/>
                        <a:p>
                          <a:r>
                            <a:rPr lang="es-CL" dirty="0"/>
                            <a:t>8/40 = 0,2</a:t>
                          </a:r>
                        </a:p>
                      </a:txBody>
                      <a:tcPr/>
                    </a:tc>
                    <a:tc>
                      <a:txBody>
                        <a:bodyPr/>
                        <a:lstStyle/>
                        <a:p>
                          <a:r>
                            <a:rPr lang="es-CL" dirty="0"/>
                            <a:t>0,2*100 = 20%</a:t>
                          </a:r>
                        </a:p>
                      </a:txBody>
                      <a:tcPr/>
                    </a:tc>
                    <a:extLst>
                      <a:ext uri="{0D108BD9-81ED-4DB2-BD59-A6C34878D82A}">
                        <a16:rowId xmlns:a16="http://schemas.microsoft.com/office/drawing/2014/main" val="1171562534"/>
                      </a:ext>
                    </a:extLst>
                  </a:tr>
                  <a:tr h="370840">
                    <a:tc>
                      <a:txBody>
                        <a:bodyPr/>
                        <a:lstStyle/>
                        <a:p>
                          <a:r>
                            <a:rPr lang="es-CL" dirty="0"/>
                            <a:t>13</a:t>
                          </a:r>
                        </a:p>
                      </a:txBody>
                      <a:tcPr/>
                    </a:tc>
                    <a:tc>
                      <a:txBody>
                        <a:bodyPr/>
                        <a:lstStyle/>
                        <a:p>
                          <a:r>
                            <a:rPr lang="es-CL" dirty="0"/>
                            <a:t>6</a:t>
                          </a:r>
                        </a:p>
                      </a:txBody>
                      <a:tcPr/>
                    </a:tc>
                    <a:tc>
                      <a:txBody>
                        <a:bodyPr/>
                        <a:lstStyle/>
                        <a:p>
                          <a:endParaRPr lang="es-CL"/>
                        </a:p>
                      </a:txBody>
                      <a:tcPr/>
                    </a:tc>
                    <a:tc>
                      <a:txBody>
                        <a:bodyPr/>
                        <a:lstStyle/>
                        <a:p>
                          <a:endParaRPr lang="es-CL"/>
                        </a:p>
                      </a:txBody>
                      <a:tcPr/>
                    </a:tc>
                    <a:tc>
                      <a:txBody>
                        <a:bodyPr/>
                        <a:lstStyle/>
                        <a:p>
                          <a:endParaRPr lang="es-CL"/>
                        </a:p>
                      </a:txBody>
                      <a:tcPr/>
                    </a:tc>
                    <a:extLst>
                      <a:ext uri="{0D108BD9-81ED-4DB2-BD59-A6C34878D82A}">
                        <a16:rowId xmlns:a16="http://schemas.microsoft.com/office/drawing/2014/main" val="2753111953"/>
                      </a:ext>
                    </a:extLst>
                  </a:tr>
                  <a:tr h="370840">
                    <a:tc>
                      <a:txBody>
                        <a:bodyPr/>
                        <a:lstStyle/>
                        <a:p>
                          <a:r>
                            <a:rPr lang="es-CL" dirty="0"/>
                            <a:t>14</a:t>
                          </a:r>
                        </a:p>
                      </a:txBody>
                      <a:tcPr/>
                    </a:tc>
                    <a:tc>
                      <a:txBody>
                        <a:bodyPr/>
                        <a:lstStyle/>
                        <a:p>
                          <a:r>
                            <a:rPr lang="es-CL" dirty="0"/>
                            <a:t>4</a:t>
                          </a:r>
                        </a:p>
                      </a:txBody>
                      <a:tcPr/>
                    </a:tc>
                    <a:tc>
                      <a:txBody>
                        <a:bodyPr/>
                        <a:lstStyle/>
                        <a:p>
                          <a:endParaRPr lang="es-CL"/>
                        </a:p>
                      </a:txBody>
                      <a:tcPr/>
                    </a:tc>
                    <a:tc>
                      <a:txBody>
                        <a:bodyPr/>
                        <a:lstStyle/>
                        <a:p>
                          <a:endParaRPr lang="es-CL"/>
                        </a:p>
                      </a:txBody>
                      <a:tcPr/>
                    </a:tc>
                    <a:tc>
                      <a:txBody>
                        <a:bodyPr/>
                        <a:lstStyle/>
                        <a:p>
                          <a:endParaRPr lang="es-CL"/>
                        </a:p>
                      </a:txBody>
                      <a:tcPr/>
                    </a:tc>
                    <a:extLst>
                      <a:ext uri="{0D108BD9-81ED-4DB2-BD59-A6C34878D82A}">
                        <a16:rowId xmlns:a16="http://schemas.microsoft.com/office/drawing/2014/main" val="2650331191"/>
                      </a:ext>
                    </a:extLst>
                  </a:tr>
                  <a:tr h="370840">
                    <a:tc>
                      <a:txBody>
                        <a:bodyPr/>
                        <a:lstStyle/>
                        <a:p>
                          <a:r>
                            <a:rPr lang="es-CL" dirty="0"/>
                            <a:t>15</a:t>
                          </a:r>
                        </a:p>
                      </a:txBody>
                      <a:tcPr/>
                    </a:tc>
                    <a:tc>
                      <a:txBody>
                        <a:bodyPr/>
                        <a:lstStyle/>
                        <a:p>
                          <a:r>
                            <a:rPr lang="es-CL" dirty="0"/>
                            <a:t>8</a:t>
                          </a:r>
                        </a:p>
                      </a:txBody>
                      <a:tcPr/>
                    </a:tc>
                    <a:tc>
                      <a:txBody>
                        <a:bodyPr/>
                        <a:lstStyle/>
                        <a:p>
                          <a:endParaRPr lang="es-CL"/>
                        </a:p>
                      </a:txBody>
                      <a:tcPr/>
                    </a:tc>
                    <a:tc>
                      <a:txBody>
                        <a:bodyPr/>
                        <a:lstStyle/>
                        <a:p>
                          <a:endParaRPr lang="es-CL"/>
                        </a:p>
                      </a:txBody>
                      <a:tcPr/>
                    </a:tc>
                    <a:tc>
                      <a:txBody>
                        <a:bodyPr/>
                        <a:lstStyle/>
                        <a:p>
                          <a:endParaRPr lang="es-CL"/>
                        </a:p>
                      </a:txBody>
                      <a:tcPr/>
                    </a:tc>
                    <a:extLst>
                      <a:ext uri="{0D108BD9-81ED-4DB2-BD59-A6C34878D82A}">
                        <a16:rowId xmlns:a16="http://schemas.microsoft.com/office/drawing/2014/main" val="2121611089"/>
                      </a:ext>
                    </a:extLst>
                  </a:tr>
                  <a:tr h="370840">
                    <a:tc>
                      <a:txBody>
                        <a:bodyPr/>
                        <a:lstStyle/>
                        <a:p>
                          <a:r>
                            <a:rPr lang="es-CL" dirty="0"/>
                            <a:t>16</a:t>
                          </a:r>
                        </a:p>
                      </a:txBody>
                      <a:tcPr/>
                    </a:tc>
                    <a:tc>
                      <a:txBody>
                        <a:bodyPr/>
                        <a:lstStyle/>
                        <a:p>
                          <a:r>
                            <a:rPr lang="es-CL" dirty="0"/>
                            <a:t>10</a:t>
                          </a:r>
                        </a:p>
                      </a:txBody>
                      <a:tcPr/>
                    </a:tc>
                    <a:tc>
                      <a:txBody>
                        <a:bodyPr/>
                        <a:lstStyle/>
                        <a:p>
                          <a:endParaRPr lang="es-CL"/>
                        </a:p>
                      </a:txBody>
                      <a:tcPr/>
                    </a:tc>
                    <a:tc>
                      <a:txBody>
                        <a:bodyPr/>
                        <a:lstStyle/>
                        <a:p>
                          <a:endParaRPr lang="es-CL"/>
                        </a:p>
                      </a:txBody>
                      <a:tcPr/>
                    </a:tc>
                    <a:tc>
                      <a:txBody>
                        <a:bodyPr/>
                        <a:lstStyle/>
                        <a:p>
                          <a:endParaRPr lang="es-CL"/>
                        </a:p>
                      </a:txBody>
                      <a:tcPr/>
                    </a:tc>
                    <a:extLst>
                      <a:ext uri="{0D108BD9-81ED-4DB2-BD59-A6C34878D82A}">
                        <a16:rowId xmlns:a16="http://schemas.microsoft.com/office/drawing/2014/main" val="1949638170"/>
                      </a:ext>
                    </a:extLst>
                  </a:tr>
                  <a:tr h="370840">
                    <a:tc>
                      <a:txBody>
                        <a:bodyPr/>
                        <a:lstStyle/>
                        <a:p>
                          <a:r>
                            <a:rPr lang="es-CL" b="1" dirty="0"/>
                            <a:t>Total</a:t>
                          </a:r>
                        </a:p>
                      </a:txBody>
                      <a:tcPr/>
                    </a:tc>
                    <a:tc>
                      <a:txBody>
                        <a:bodyPr/>
                        <a:lstStyle/>
                        <a:p>
                          <a:r>
                            <a:rPr lang="es-CL" b="1" dirty="0"/>
                            <a:t>40</a:t>
                          </a:r>
                        </a:p>
                      </a:txBody>
                      <a:tcPr/>
                    </a:tc>
                    <a:tc>
                      <a:txBody>
                        <a:bodyPr/>
                        <a:lstStyle/>
                        <a:p>
                          <a:endParaRPr lang="es-CL"/>
                        </a:p>
                      </a:txBody>
                      <a:tcPr/>
                    </a:tc>
                    <a:tc>
                      <a:txBody>
                        <a:bodyPr/>
                        <a:lstStyle/>
                        <a:p>
                          <a:endParaRPr lang="es-CL"/>
                        </a:p>
                      </a:txBody>
                      <a:tcPr/>
                    </a:tc>
                    <a:tc>
                      <a:txBody>
                        <a:bodyPr/>
                        <a:lstStyle/>
                        <a:p>
                          <a:endParaRPr lang="es-CL" dirty="0"/>
                        </a:p>
                      </a:txBody>
                      <a:tcPr/>
                    </a:tc>
                    <a:extLst>
                      <a:ext uri="{0D108BD9-81ED-4DB2-BD59-A6C34878D82A}">
                        <a16:rowId xmlns:a16="http://schemas.microsoft.com/office/drawing/2014/main" val="583544776"/>
                      </a:ext>
                    </a:extLst>
                  </a:tr>
                </a:tbl>
              </a:graphicData>
            </a:graphic>
          </p:graphicFrame>
        </mc:Fallback>
      </mc:AlternateContent>
    </p:spTree>
    <p:extLst>
      <p:ext uri="{BB962C8B-B14F-4D97-AF65-F5344CB8AC3E}">
        <p14:creationId xmlns:p14="http://schemas.microsoft.com/office/powerpoint/2010/main" val="3392870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contenido"/>
          <p:cNvSpPr>
            <a:spLocks noGrp="1"/>
          </p:cNvSpPr>
          <p:nvPr>
            <p:ph idx="1"/>
          </p:nvPr>
        </p:nvSpPr>
        <p:spPr>
          <a:xfrm>
            <a:off x="1119808" y="726282"/>
            <a:ext cx="8178800" cy="4608512"/>
          </a:xfrm>
        </p:spPr>
        <p:txBody>
          <a:bodyPr/>
          <a:lstStyle/>
          <a:p>
            <a:pPr marL="0" indent="0">
              <a:buNone/>
              <a:defRPr/>
            </a:pPr>
            <a:r>
              <a:rPr lang="es-CL" dirty="0"/>
              <a:t>La interpretación de una tabla con intervalos, como la del ejemplo sería</a:t>
            </a:r>
          </a:p>
          <a:p>
            <a:pPr marL="0" indent="0">
              <a:buNone/>
              <a:defRPr/>
            </a:pPr>
            <a:endParaRPr lang="es-CL" dirty="0"/>
          </a:p>
          <a:p>
            <a:pPr marL="0" indent="0">
              <a:buNone/>
              <a:defRPr/>
            </a:pPr>
            <a:endParaRPr lang="es-CL" dirty="0"/>
          </a:p>
          <a:p>
            <a:pPr marL="0" indent="0">
              <a:buNone/>
              <a:defRPr/>
            </a:pPr>
            <a:endParaRPr lang="es-CL" dirty="0"/>
          </a:p>
          <a:p>
            <a:pPr marL="0" indent="0">
              <a:buNone/>
              <a:defRPr/>
            </a:pPr>
            <a:endParaRPr lang="es-CL" dirty="0"/>
          </a:p>
          <a:p>
            <a:pPr marL="0" indent="0">
              <a:buNone/>
              <a:defRPr/>
            </a:pPr>
            <a:r>
              <a:rPr lang="es-CL" dirty="0"/>
              <a:t>En una hora, 22 veces se venden entre 0 y 5 frutas.</a:t>
            </a:r>
          </a:p>
          <a:p>
            <a:pPr marL="0" indent="0">
              <a:buNone/>
              <a:defRPr/>
            </a:pPr>
            <a:r>
              <a:rPr lang="es-CL" dirty="0"/>
              <a:t>En una hora 2 veces se venden entre 30 y 35 frutas</a:t>
            </a:r>
          </a:p>
        </p:txBody>
      </p:sp>
      <p:pic>
        <p:nvPicPr>
          <p:cNvPr id="21508" name="Picture 2"/>
          <p:cNvPicPr>
            <a:picLocks noChangeAspect="1" noChangeArrowheads="1"/>
          </p:cNvPicPr>
          <p:nvPr/>
        </p:nvPicPr>
        <p:blipFill>
          <a:blip r:embed="rId2">
            <a:extLst>
              <a:ext uri="{28A0092B-C50C-407E-A947-70E740481C1C}">
                <a14:useLocalDpi xmlns:a14="http://schemas.microsoft.com/office/drawing/2010/main" val="0"/>
              </a:ext>
            </a:extLst>
          </a:blip>
          <a:srcRect t="64851" r="6818" b="10277"/>
          <a:stretch>
            <a:fillRect/>
          </a:stretch>
        </p:blipFill>
        <p:spPr bwMode="auto">
          <a:xfrm>
            <a:off x="960230" y="1523206"/>
            <a:ext cx="8897938" cy="15414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3437868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947</Words>
  <Application>Microsoft Office PowerPoint</Application>
  <PresentationFormat>Panorámica</PresentationFormat>
  <Paragraphs>143</Paragraphs>
  <Slides>24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24</vt:i4>
      </vt:variant>
    </vt:vector>
  </HeadingPairs>
  <TitlesOfParts>
    <vt:vector size="29" baseType="lpstr">
      <vt:lpstr>Arial</vt:lpstr>
      <vt:lpstr>Calibri</vt:lpstr>
      <vt:lpstr>Calibri Light</vt:lpstr>
      <vt:lpstr>Cambria Math</vt:lpstr>
      <vt:lpstr>Tema de Office</vt:lpstr>
      <vt:lpstr>Organización de datos, gráficos y Medidas de Tendencia Central</vt:lpstr>
      <vt:lpstr>Conceptos de Población y Muestra</vt:lpstr>
      <vt:lpstr>Conceptos de Población y Muestra</vt:lpstr>
      <vt:lpstr>Tipos de datos y escalas de medida</vt:lpstr>
      <vt:lpstr>Tipos de datos</vt:lpstr>
      <vt:lpstr>Tipos de datos</vt:lpstr>
      <vt:lpstr>Organización de los datos</vt:lpstr>
      <vt:lpstr>Presentación de PowerPoint</vt:lpstr>
      <vt:lpstr>Presentación de PowerPoint</vt:lpstr>
      <vt:lpstr>Gráficos</vt:lpstr>
      <vt:lpstr>Gráfico de Barras</vt:lpstr>
      <vt:lpstr>Histograma</vt:lpstr>
      <vt:lpstr> Gráfico Lineal</vt:lpstr>
      <vt:lpstr>Diagrama de sector circular</vt:lpstr>
      <vt:lpstr>Pictogramas</vt:lpstr>
      <vt:lpstr>Ojiva</vt:lpstr>
      <vt:lpstr>Medidas de Tendencia Central</vt:lpstr>
      <vt:lpstr>Características de las MTC</vt:lpstr>
      <vt:lpstr>Características de las MTC</vt:lpstr>
      <vt:lpstr>Media o promedio</vt:lpstr>
      <vt:lpstr>Mediana</vt:lpstr>
      <vt:lpstr>Moda</vt:lpstr>
      <vt:lpstr>En datos agrupados en intervalos</vt:lpstr>
      <vt:lpstr>Ejercicios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Organización de datos, gráficos y Medidas de Tendencia Central</dc:title>
  <dc:creator>Nacha</dc:creator>
  <cp:lastModifiedBy>Nacha</cp:lastModifiedBy>
  <cp:revision>7</cp:revision>
  <dcterms:created xsi:type="dcterms:W3CDTF">2020-01-06T12:14:05Z</dcterms:created>
  <dcterms:modified xsi:type="dcterms:W3CDTF">2020-01-06T13:15:09Z</dcterms:modified>
</cp:coreProperties>
</file>