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64" r:id="rId4"/>
    <p:sldId id="265" r:id="rId5"/>
    <p:sldId id="269" r:id="rId6"/>
    <p:sldId id="270" r:id="rId7"/>
    <p:sldId id="271" r:id="rId8"/>
    <p:sldId id="272" r:id="rId9"/>
    <p:sldId id="274" r:id="rId10"/>
    <p:sldId id="275" r:id="rId11"/>
    <p:sldId id="276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4AC876-E5AD-42E6-AE5A-1EA8589A2E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C1551C3-79C1-48DC-B603-1A4B39C99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BD381B-0BC8-494B-8E00-72D8C6772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211E-79D2-4720-87C3-7712948D5F21}" type="datetimeFigureOut">
              <a:rPr lang="es-CL" smtClean="0"/>
              <a:t>09-01-2020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F02250-1EFD-4708-9840-1A116F7C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CD980C-05DE-4BC1-ADCD-EC3ACCE63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0F80-A9B1-4BB4-A4B7-96C348C885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379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0557CE-B755-4DF8-BC30-E3629FA4E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EFB1310-1963-4087-981C-E8A019E34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94D6F5-5665-4F55-B700-F39A2EFE0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211E-79D2-4720-87C3-7712948D5F21}" type="datetimeFigureOut">
              <a:rPr lang="es-CL" smtClean="0"/>
              <a:t>09-01-2020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9F6E52-0387-432A-BC30-FA18146D7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13AD17-26BA-48AC-BFC8-9675B344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0F80-A9B1-4BB4-A4B7-96C348C885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330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762203-05C6-4FAF-AD8E-6F09C672D4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E18CAFD-591D-4E48-9969-FE7E9878AE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5B2D7A-FE26-48D8-899F-7709199DB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211E-79D2-4720-87C3-7712948D5F21}" type="datetimeFigureOut">
              <a:rPr lang="es-CL" smtClean="0"/>
              <a:t>09-01-2020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B93C91-BCE7-4373-926D-51D50EE1C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01839D-5C5F-4A83-BD84-97ECED2D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0F80-A9B1-4BB4-A4B7-96C348C885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261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9F6E9A-D21D-4955-93CA-EC4DFB99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B7CE5A-3930-4641-92A4-662F6EBD3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2E712A-7D02-4E0C-BD3C-595171361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211E-79D2-4720-87C3-7712948D5F21}" type="datetimeFigureOut">
              <a:rPr lang="es-CL" smtClean="0"/>
              <a:t>09-01-2020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3457C9-07F0-4BB6-AE68-D469A38BA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F1854C-6021-4900-BA82-9210F4051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0F80-A9B1-4BB4-A4B7-96C348C885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679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06BB35-78A7-4E31-98BE-6B11EFA78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7DBE83-862E-4B85-BF5B-0CCC13F41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23D00B-1A29-4A9D-93E2-664200D60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211E-79D2-4720-87C3-7712948D5F21}" type="datetimeFigureOut">
              <a:rPr lang="es-CL" smtClean="0"/>
              <a:t>09-01-2020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5FD90A-805B-45E4-BA30-3087CA055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06DD37-0284-4791-868B-AEB7CCBD7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0F80-A9B1-4BB4-A4B7-96C348C885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2115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F5CEC6-8A66-4C85-ACEB-253E17C2B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09CA88-3441-494F-9E8F-44FA3EAFE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F998C52-C4E0-45A6-918F-3236DB2DD2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3680BA-1D94-4BFA-ABB4-C8D757C72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211E-79D2-4720-87C3-7712948D5F21}" type="datetimeFigureOut">
              <a:rPr lang="es-CL" smtClean="0"/>
              <a:t>09-01-2020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598EFA-0754-4003-88AD-8D5474E04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BAF456-C3B8-464D-8CF1-95D42A243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0F80-A9B1-4BB4-A4B7-96C348C885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5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03570E-579F-4299-A32C-ADD88A94F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4BB469-8143-47DD-BE74-6B94A6A81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7E08CF0-6EF9-4895-BEFA-2ED3A357A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6B95548-326B-4BF5-8E37-6FC752C5EB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5480B1F-7395-482C-B7AD-238B551C90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B6E560-7A9F-4E7A-BB1E-2E7DB8230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211E-79D2-4720-87C3-7712948D5F21}" type="datetimeFigureOut">
              <a:rPr lang="es-CL" smtClean="0"/>
              <a:t>09-01-2020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3B6B30D-D521-4780-B983-0A3AF7DB4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64ABD34-FE71-4082-8D31-0E07FA513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0F80-A9B1-4BB4-A4B7-96C348C885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153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4C5443-C776-427E-A322-A63B21F3D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3E318A4-D5FF-4497-941F-DB1DF3B84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211E-79D2-4720-87C3-7712948D5F21}" type="datetimeFigureOut">
              <a:rPr lang="es-CL" smtClean="0"/>
              <a:t>09-01-2020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0CEFA26-362D-49B3-AA17-CAF0621C9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1F31FA4-B3E3-4F28-8561-FFCE60C36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0F80-A9B1-4BB4-A4B7-96C348C885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2110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784C50C-501F-4535-ADEF-703DA1246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211E-79D2-4720-87C3-7712948D5F21}" type="datetimeFigureOut">
              <a:rPr lang="es-CL" smtClean="0"/>
              <a:t>09-01-2020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2DA5938-335B-457C-B976-614BFE02E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230629E-2F04-40BC-9EA7-9BB1F8406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0F80-A9B1-4BB4-A4B7-96C348C885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271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CA9F90-8AC4-4FD1-A59F-EBD5D55AB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368818-1D9B-4EE4-AA25-FCF8ACE02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87E5891-7BD2-45E1-9A32-13FBEEA60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64D75E-DF33-438F-AED3-0CF7908A5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211E-79D2-4720-87C3-7712948D5F21}" type="datetimeFigureOut">
              <a:rPr lang="es-CL" smtClean="0"/>
              <a:t>09-01-2020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DE11CC-24AE-4D0A-8112-5943AF7EF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5C1317-F048-4E48-B397-B0B66536E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0F80-A9B1-4BB4-A4B7-96C348C885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758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8F81FE-97BC-4BF5-BCCF-37E13D1B1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0D2059A-52D6-4548-B020-888481041E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0297B98-FEF6-47E2-9B19-23B04FC16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3DC6CA-09EF-44B4-8122-BD454932D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211E-79D2-4720-87C3-7712948D5F21}" type="datetimeFigureOut">
              <a:rPr lang="es-CL" smtClean="0"/>
              <a:t>09-01-2020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6EE80D-9EE9-4C2A-81AC-5D8EF3FAE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80BDBB-0B25-4626-94C0-320680CDF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0F80-A9B1-4BB4-A4B7-96C348C885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007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135B1F6-F493-4627-98A5-D994BACEB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A9566D-9F23-4F08-8D59-DF44D757C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AE9480-E36B-4605-9575-70E2C14960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7211E-79D2-4720-87C3-7712948D5F21}" type="datetimeFigureOut">
              <a:rPr lang="es-CL" smtClean="0"/>
              <a:t>09-01-2020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DAF280-8DB6-4CC3-A3AD-60E15FB4EE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9AEA20-A4BA-44B0-97EA-FF9AD07DB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20F80-A9B1-4BB4-A4B7-96C348C885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435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33048-BE47-4BC4-986A-1FFF761BEF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Probabilidades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29FDC50-6582-4924-B300-C1CDCDF256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err="1"/>
              <a:t>IV°Medio</a:t>
            </a:r>
            <a:r>
              <a:rPr lang="es-CL" dirty="0"/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1674947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404730" y="274638"/>
            <a:ext cx="880607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" dirty="0"/>
              <a:t>Definición axiomática de probabilidad </a:t>
            </a:r>
          </a:p>
        </p:txBody>
      </p:sp>
      <p:sp>
        <p:nvSpPr>
          <p:cNvPr id="2" name="1 Marcador de contenido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 t="-1887" r="-2519" b="-1078"/>
            </a:stretch>
          </a:blipFill>
        </p:spPr>
        <p:txBody>
          <a:bodyPr/>
          <a:lstStyle/>
          <a:p>
            <a:pPr>
              <a:defRPr/>
            </a:pPr>
            <a:r>
              <a:rPr lang="es-E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Propiedades</a:t>
            </a:r>
          </a:p>
        </p:txBody>
      </p:sp>
      <p:sp>
        <p:nvSpPr>
          <p:cNvPr id="2" name="1 Marcador de contenido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 t="-943"/>
            </a:stretch>
          </a:blipFill>
        </p:spPr>
        <p:txBody>
          <a:bodyPr/>
          <a:lstStyle/>
          <a:p>
            <a:pPr>
              <a:defRPr/>
            </a:pPr>
            <a:r>
              <a:rPr lang="es-E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DDB6AF-3ED6-421C-82C4-1DF17B06A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Regla de Laplace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4D3F74D-8B1E-429C-84F9-1B3E409365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CL" dirty="0"/>
                  <a:t>Cuando los sucesos de un experimento son </a:t>
                </a:r>
                <a:r>
                  <a:rPr lang="es-CL" dirty="0" err="1"/>
                  <a:t>equipobrables</a:t>
                </a:r>
                <a:r>
                  <a:rPr lang="es-CL" dirty="0"/>
                  <a:t>, es decir, todos tienen la misma probabilidad de suceder, podemos utilizar la regla de Laplace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𝐶𝑎𝑠𝑜𝑠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𝐹𝑎𝑣𝑜𝑟𝑎𝑏𝑙𝑒𝑠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𝐶𝑎𝑠𝑜𝑠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𝑇𝑜𝑡𝑎𝑙𝑒𝑠</m:t>
                          </m:r>
                        </m:den>
                      </m:f>
                    </m:oMath>
                  </m:oMathPara>
                </a14:m>
                <a:endParaRPr lang="es-CL" dirty="0"/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:r>
                  <a:rPr lang="es-CL" dirty="0"/>
                  <a:t>Por ejemplo, ¿cuál es la probabilidad de sacar un número mayor a 4 al lanzar un dado?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4D3F74D-8B1E-429C-84F9-1B3E409365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7188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4F23A5-4D5F-4213-9D4B-6754AAE4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Ley de los grandes números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578A9F-5D90-4E97-8148-4D1B56AC0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Esta ley señala que si un experimento se repite muchísimas veces, la frecuencia relativa de la ocurrencia del suceso, se va acercando a un valor constante que corresponde a la probabilidad del suceso es decir:</a:t>
            </a:r>
          </a:p>
          <a:p>
            <a:pPr marL="0" indent="0">
              <a:buNone/>
            </a:pPr>
            <a:r>
              <a:rPr lang="es-CL" dirty="0"/>
              <a:t>	La probabilidad experimental se acerca a la probabilidad teórica</a:t>
            </a:r>
          </a:p>
        </p:txBody>
      </p:sp>
    </p:spTree>
    <p:extLst>
      <p:ext uri="{BB962C8B-B14F-4D97-AF65-F5344CB8AC3E}">
        <p14:creationId xmlns:p14="http://schemas.microsoft.com/office/powerpoint/2010/main" val="2513046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076BB7-3E5D-4ECF-94DC-306545D8E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Ejemplo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C048E10-081E-4EF5-AA55-8872ED5B75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CL" dirty="0"/>
                  <a:t>Si lanzamos 2 veces un dado y calculamos la probabilidad de que sumen 5 utilizando la regla de Laplace, obtenemos que: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s-CL" dirty="0"/>
              </a:p>
              <a:p>
                <a:pPr marL="0" indent="0">
                  <a:buNone/>
                </a:pPr>
                <a:r>
                  <a:rPr lang="es-CL" dirty="0"/>
                  <a:t>Por lo tanto si lanzamos el dado 3.600 veces, por la Ley de los grandes números tendremos que: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 3.600=400</m:t>
                      </m:r>
                    </m:oMath>
                  </m:oMathPara>
                </a14:m>
                <a:endParaRPr lang="es-CL" b="0" dirty="0"/>
              </a:p>
              <a:p>
                <a:pPr marL="0" indent="0">
                  <a:buNone/>
                </a:pPr>
                <a:r>
                  <a:rPr lang="es-CL" dirty="0"/>
                  <a:t>Por lo tanto aproximadamente 400 veces la suma será 5, pero no podemos asegurarlo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C048E10-081E-4EF5-AA55-8872ED5B75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7679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D7906E-8C0E-419E-9F0A-7374636FF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Probabilidad de la Unión de sucesos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345D47B-94CF-49CE-80F6-6C2F63960A2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CL" dirty="0"/>
                  <a:t>Me preguntan por la unión cuando la pregunta requiere que pase una cosa </a:t>
                </a:r>
                <a:r>
                  <a:rPr lang="es-CL" b="1" u="sng" dirty="0" err="1">
                    <a:solidFill>
                      <a:srgbClr val="FF0000"/>
                    </a:solidFill>
                  </a:rPr>
                  <a:t>ó</a:t>
                </a:r>
                <a:r>
                  <a:rPr lang="es-CL" dirty="0"/>
                  <a:t> la otra, por lo tanto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L" dirty="0"/>
              </a:p>
              <a:p>
                <a:pPr marL="0" indent="0">
                  <a:buNone/>
                </a:pPr>
                <a:r>
                  <a:rPr lang="es-CL" dirty="0"/>
                  <a:t>Es necesario restar la intersección, ya que sino estamos sumando 2 veces los mismos sucesos.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345D47B-94CF-49CE-80F6-6C2F63960A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156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33 Grupo">
            <a:extLst>
              <a:ext uri="{FF2B5EF4-FFF2-40B4-BE49-F238E27FC236}">
                <a16:creationId xmlns:a16="http://schemas.microsoft.com/office/drawing/2014/main" id="{384CCEFA-8C56-44D8-AD5E-5C492BD68F30}"/>
              </a:ext>
            </a:extLst>
          </p:cNvPr>
          <p:cNvGrpSpPr>
            <a:grpSpLocks/>
          </p:cNvGrpSpPr>
          <p:nvPr/>
        </p:nvGrpSpPr>
        <p:grpSpPr bwMode="auto">
          <a:xfrm>
            <a:off x="5663303" y="3892275"/>
            <a:ext cx="3808412" cy="1814513"/>
            <a:chOff x="3131840" y="4660775"/>
            <a:chExt cx="3808040" cy="1815009"/>
          </a:xfrm>
        </p:grpSpPr>
        <p:grpSp>
          <p:nvGrpSpPr>
            <p:cNvPr id="5" name="17 Grupo">
              <a:extLst>
                <a:ext uri="{FF2B5EF4-FFF2-40B4-BE49-F238E27FC236}">
                  <a16:creationId xmlns:a16="http://schemas.microsoft.com/office/drawing/2014/main" id="{287A9DB8-8F5A-45EF-85BF-7EE8606D9A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31840" y="4660775"/>
              <a:ext cx="3808040" cy="1815009"/>
              <a:chOff x="3131840" y="4660775"/>
              <a:chExt cx="3808040" cy="1815009"/>
            </a:xfrm>
          </p:grpSpPr>
          <p:sp>
            <p:nvSpPr>
              <p:cNvPr id="10" name="9 Rectángulo">
                <a:extLst>
                  <a:ext uri="{FF2B5EF4-FFF2-40B4-BE49-F238E27FC236}">
                    <a16:creationId xmlns:a16="http://schemas.microsoft.com/office/drawing/2014/main" id="{F3817DDF-AF7F-4993-90AF-24FF1CAC3740}"/>
                  </a:ext>
                </a:extLst>
              </p:cNvPr>
              <p:cNvSpPr/>
              <p:nvPr/>
            </p:nvSpPr>
            <p:spPr>
              <a:xfrm>
                <a:off x="3131840" y="4891026"/>
                <a:ext cx="3160403" cy="1584758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"/>
              </a:p>
            </p:txBody>
          </p:sp>
          <p:sp>
            <p:nvSpPr>
              <p:cNvPr id="11" name="10 CuadroTexto">
                <a:extLst>
                  <a:ext uri="{FF2B5EF4-FFF2-40B4-BE49-F238E27FC236}">
                    <a16:creationId xmlns:a16="http://schemas.microsoft.com/office/drawing/2014/main" id="{821F784F-E746-4046-8D48-DAC7ABA198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91808" y="4660775"/>
                <a:ext cx="64807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ES" sz="2400">
                    <a:sym typeface="Symbol" pitchFamily="18" charset="2"/>
                  </a:rPr>
                  <a:t></a:t>
                </a:r>
                <a:endParaRPr lang="es-ES" sz="2400"/>
              </a:p>
            </p:txBody>
          </p:sp>
          <p:sp>
            <p:nvSpPr>
              <p:cNvPr id="12" name="11 Elipse">
                <a:extLst>
                  <a:ext uri="{FF2B5EF4-FFF2-40B4-BE49-F238E27FC236}">
                    <a16:creationId xmlns:a16="http://schemas.microsoft.com/office/drawing/2014/main" id="{1634CA84-8EE8-4E37-9F62-BA15168AF8C0}"/>
                  </a:ext>
                </a:extLst>
              </p:cNvPr>
              <p:cNvSpPr/>
              <p:nvPr/>
            </p:nvSpPr>
            <p:spPr>
              <a:xfrm>
                <a:off x="3533438" y="5122864"/>
                <a:ext cx="1398451" cy="11147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"/>
              </a:p>
            </p:txBody>
          </p:sp>
          <p:sp>
            <p:nvSpPr>
              <p:cNvPr id="13" name="12 Elipse">
                <a:extLst>
                  <a:ext uri="{FF2B5EF4-FFF2-40B4-BE49-F238E27FC236}">
                    <a16:creationId xmlns:a16="http://schemas.microsoft.com/office/drawing/2014/main" id="{41FA1B35-BE6E-40D2-8707-56B2F14A4527}"/>
                  </a:ext>
                </a:extLst>
              </p:cNvPr>
              <p:cNvSpPr/>
              <p:nvPr/>
            </p:nvSpPr>
            <p:spPr>
              <a:xfrm>
                <a:off x="4385842" y="5122864"/>
                <a:ext cx="1576233" cy="1114730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"/>
              </a:p>
            </p:txBody>
          </p:sp>
          <p:sp>
            <p:nvSpPr>
              <p:cNvPr id="14" name="13 CuadroTexto">
                <a:extLst>
                  <a:ext uri="{FF2B5EF4-FFF2-40B4-BE49-F238E27FC236}">
                    <a16:creationId xmlns:a16="http://schemas.microsoft.com/office/drawing/2014/main" id="{71D3BBAA-A522-4F87-8E05-2BF9FD428F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5436513"/>
                <a:ext cx="1483850" cy="58477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0246" t="-11458" r="-2049" b="-35417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s-ES">
                    <a:noFill/>
                  </a:rPr>
                  <a:t> </a:t>
                </a:r>
              </a:p>
            </p:txBody>
          </p:sp>
          <p:sp>
            <p:nvSpPr>
              <p:cNvPr id="15" name="14 CuadroTexto">
                <a:extLst>
                  <a:ext uri="{FF2B5EF4-FFF2-40B4-BE49-F238E27FC236}">
                    <a16:creationId xmlns:a16="http://schemas.microsoft.com/office/drawing/2014/main" id="{CA34DE88-1F0A-4E53-B071-E6311DC46F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24128" y="5044006"/>
                <a:ext cx="64807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ES" sz="2400">
                    <a:solidFill>
                      <a:srgbClr val="7030A0"/>
                    </a:solidFill>
                    <a:sym typeface="Symbol" pitchFamily="18" charset="2"/>
                  </a:rPr>
                  <a:t>B</a:t>
                </a:r>
                <a:endParaRPr lang="es-ES" sz="2400">
                  <a:solidFill>
                    <a:srgbClr val="7030A0"/>
                  </a:solidFill>
                </a:endParaRPr>
              </a:p>
            </p:txBody>
          </p:sp>
          <p:sp>
            <p:nvSpPr>
              <p:cNvPr id="16" name="15 CuadroTexto">
                <a:extLst>
                  <a:ext uri="{FF2B5EF4-FFF2-40B4-BE49-F238E27FC236}">
                    <a16:creationId xmlns:a16="http://schemas.microsoft.com/office/drawing/2014/main" id="{E4063039-8C4B-49B7-AE08-E25CEB0EFE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47864" y="5044007"/>
                <a:ext cx="64807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ES" sz="2400">
                    <a:solidFill>
                      <a:srgbClr val="FF0000"/>
                    </a:solidFill>
                    <a:sym typeface="Symbol" pitchFamily="18" charset="2"/>
                  </a:rPr>
                  <a:t>A</a:t>
                </a:r>
                <a:endParaRPr lang="es-ES" sz="240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6" name="19 Conector recto">
              <a:extLst>
                <a:ext uri="{FF2B5EF4-FFF2-40B4-BE49-F238E27FC236}">
                  <a16:creationId xmlns:a16="http://schemas.microsoft.com/office/drawing/2014/main" id="{1ABA3CF0-C6CA-4749-BDD1-6D138A724158}"/>
                </a:ext>
              </a:extLst>
            </p:cNvPr>
            <p:cNvCxnSpPr>
              <a:stCxn id="12" idx="0"/>
              <a:endCxn id="12" idx="2"/>
            </p:cNvCxnSpPr>
            <p:nvPr/>
          </p:nvCxnSpPr>
          <p:spPr>
            <a:xfrm flipH="1">
              <a:off x="3533438" y="5122864"/>
              <a:ext cx="700020" cy="557364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" name="27 Conector recto">
              <a:extLst>
                <a:ext uri="{FF2B5EF4-FFF2-40B4-BE49-F238E27FC236}">
                  <a16:creationId xmlns:a16="http://schemas.microsoft.com/office/drawing/2014/main" id="{CE20BE24-159F-4C64-A15C-55273F184D82}"/>
                </a:ext>
              </a:extLst>
            </p:cNvPr>
            <p:cNvCxnSpPr>
              <a:stCxn id="12" idx="3"/>
              <a:endCxn id="13" idx="1"/>
            </p:cNvCxnSpPr>
            <p:nvPr/>
          </p:nvCxnSpPr>
          <p:spPr>
            <a:xfrm flipV="1">
              <a:off x="3738206" y="5286421"/>
              <a:ext cx="877801" cy="787615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" name="29 Conector recto">
              <a:extLst>
                <a:ext uri="{FF2B5EF4-FFF2-40B4-BE49-F238E27FC236}">
                  <a16:creationId xmlns:a16="http://schemas.microsoft.com/office/drawing/2014/main" id="{58BF6A05-722A-4B18-909C-A3A37218EA45}"/>
                </a:ext>
              </a:extLst>
            </p:cNvPr>
            <p:cNvCxnSpPr/>
            <p:nvPr/>
          </p:nvCxnSpPr>
          <p:spPr>
            <a:xfrm flipV="1">
              <a:off x="4233457" y="5122864"/>
              <a:ext cx="1246065" cy="111473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32 Conector recto">
              <a:extLst>
                <a:ext uri="{FF2B5EF4-FFF2-40B4-BE49-F238E27FC236}">
                  <a16:creationId xmlns:a16="http://schemas.microsoft.com/office/drawing/2014/main" id="{73B4091A-3A21-4423-B504-360B9805272F}"/>
                </a:ext>
              </a:extLst>
            </p:cNvPr>
            <p:cNvCxnSpPr>
              <a:stCxn id="13" idx="4"/>
            </p:cNvCxnSpPr>
            <p:nvPr/>
          </p:nvCxnSpPr>
          <p:spPr>
            <a:xfrm flipV="1">
              <a:off x="5173166" y="5505556"/>
              <a:ext cx="788910" cy="732038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624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B04B20-51B7-41C2-BA88-E1E16EF63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Probabilidad de la Intersección de sucesos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1760B18-961B-48EA-AAF2-37998E0F54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CL" dirty="0"/>
                  <a:t>Me preguntan por la intersección cuando la pregunta requiere que pase una cosa </a:t>
                </a:r>
                <a:r>
                  <a:rPr lang="es-CL" b="1" u="sng" dirty="0">
                    <a:solidFill>
                      <a:srgbClr val="FF0000"/>
                    </a:solidFill>
                  </a:rPr>
                  <a:t>y</a:t>
                </a:r>
                <a:r>
                  <a:rPr lang="es-CL" dirty="0"/>
                  <a:t> la otra, por lo tanto, si A y B son independientes:</a:t>
                </a:r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)∙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L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1760B18-961B-48EA-AAF2-37998E0F54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38 Grupo">
            <a:extLst>
              <a:ext uri="{FF2B5EF4-FFF2-40B4-BE49-F238E27FC236}">
                <a16:creationId xmlns:a16="http://schemas.microsoft.com/office/drawing/2014/main" id="{1EC32493-E35F-4C55-9C69-0761788E28F0}"/>
              </a:ext>
            </a:extLst>
          </p:cNvPr>
          <p:cNvGrpSpPr>
            <a:grpSpLocks/>
          </p:cNvGrpSpPr>
          <p:nvPr/>
        </p:nvGrpSpPr>
        <p:grpSpPr bwMode="auto">
          <a:xfrm>
            <a:off x="1032589" y="3602728"/>
            <a:ext cx="4294785" cy="2574235"/>
            <a:chOff x="1391583" y="1916832"/>
            <a:chExt cx="6060736" cy="3198336"/>
          </a:xfrm>
        </p:grpSpPr>
        <p:sp>
          <p:nvSpPr>
            <p:cNvPr id="5" name="4 Rectángulo">
              <a:extLst>
                <a:ext uri="{FF2B5EF4-FFF2-40B4-BE49-F238E27FC236}">
                  <a16:creationId xmlns:a16="http://schemas.microsoft.com/office/drawing/2014/main" id="{86DDCC8C-D14A-465B-8A96-291A7AB3835B}"/>
                </a:ext>
              </a:extLst>
            </p:cNvPr>
            <p:cNvSpPr/>
            <p:nvPr/>
          </p:nvSpPr>
          <p:spPr>
            <a:xfrm>
              <a:off x="1391583" y="2223173"/>
              <a:ext cx="5249357" cy="289199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6" name="5 CuadroTexto">
              <a:extLst>
                <a:ext uri="{FF2B5EF4-FFF2-40B4-BE49-F238E27FC236}">
                  <a16:creationId xmlns:a16="http://schemas.microsoft.com/office/drawing/2014/main" id="{D4321A9F-D150-4FBB-A95C-070C4F944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80411" y="1916832"/>
              <a:ext cx="871908" cy="461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2400">
                  <a:sym typeface="Symbol" pitchFamily="18" charset="2"/>
                </a:rPr>
                <a:t></a:t>
              </a:r>
              <a:endParaRPr lang="es-ES" sz="2400"/>
            </a:p>
          </p:txBody>
        </p:sp>
        <p:sp>
          <p:nvSpPr>
            <p:cNvPr id="7" name="6 Elipse">
              <a:extLst>
                <a:ext uri="{FF2B5EF4-FFF2-40B4-BE49-F238E27FC236}">
                  <a16:creationId xmlns:a16="http://schemas.microsoft.com/office/drawing/2014/main" id="{4AD4D1CE-0F48-4B87-AA27-EF8432AECFAC}"/>
                </a:ext>
              </a:extLst>
            </p:cNvPr>
            <p:cNvSpPr/>
            <p:nvPr/>
          </p:nvSpPr>
          <p:spPr>
            <a:xfrm>
              <a:off x="1979079" y="2612054"/>
              <a:ext cx="2772346" cy="21126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8" name="7 Elipse">
              <a:extLst>
                <a:ext uri="{FF2B5EF4-FFF2-40B4-BE49-F238E27FC236}">
                  <a16:creationId xmlns:a16="http://schemas.microsoft.com/office/drawing/2014/main" id="{E820EE9F-22B6-4292-9CDD-274556F65C2F}"/>
                </a:ext>
              </a:extLst>
            </p:cNvPr>
            <p:cNvSpPr/>
            <p:nvPr/>
          </p:nvSpPr>
          <p:spPr>
            <a:xfrm>
              <a:off x="3365252" y="2634275"/>
              <a:ext cx="2564341" cy="2112648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9" name="8 CuadroTexto">
              <a:extLst>
                <a:ext uri="{FF2B5EF4-FFF2-40B4-BE49-F238E27FC236}">
                  <a16:creationId xmlns:a16="http://schemas.microsoft.com/office/drawing/2014/main" id="{C79CC676-756A-4AF2-9E26-E837B7E59D55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419872" y="3284984"/>
              <a:ext cx="1656489" cy="584775"/>
            </a:xfrm>
            <a:prstGeom prst="rect">
              <a:avLst/>
            </a:prstGeom>
            <a:blipFill rotWithShape="1">
              <a:blip r:embed="rId3" cstate="print"/>
              <a:stretch>
                <a:fillRect l="-9191" t="-11458" b="-35417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s-ES">
                  <a:noFill/>
                </a:rPr>
                <a:t> </a:t>
              </a:r>
            </a:p>
          </p:txBody>
        </p:sp>
        <p:sp>
          <p:nvSpPr>
            <p:cNvPr id="10" name="9 CuadroTexto">
              <a:extLst>
                <a:ext uri="{FF2B5EF4-FFF2-40B4-BE49-F238E27FC236}">
                  <a16:creationId xmlns:a16="http://schemas.microsoft.com/office/drawing/2014/main" id="{4CFAA80E-7D27-4136-A0CB-1811C7DFA9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52120" y="2660987"/>
              <a:ext cx="871908" cy="461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2400">
                  <a:solidFill>
                    <a:srgbClr val="7030A0"/>
                  </a:solidFill>
                  <a:sym typeface="Symbol" pitchFamily="18" charset="2"/>
                </a:rPr>
                <a:t>B</a:t>
              </a:r>
              <a:endParaRPr lang="es-ES" sz="2400">
                <a:solidFill>
                  <a:srgbClr val="7030A0"/>
                </a:solidFill>
              </a:endParaRPr>
            </a:p>
          </p:txBody>
        </p:sp>
        <p:sp>
          <p:nvSpPr>
            <p:cNvPr id="11" name="10 CuadroTexto">
              <a:extLst>
                <a:ext uri="{FF2B5EF4-FFF2-40B4-BE49-F238E27FC236}">
                  <a16:creationId xmlns:a16="http://schemas.microsoft.com/office/drawing/2014/main" id="{73DBBF5F-CBC8-4F59-AF6B-72D8AC73B8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9892" y="2660987"/>
              <a:ext cx="871908" cy="461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2400">
                  <a:solidFill>
                    <a:srgbClr val="FF0000"/>
                  </a:solidFill>
                  <a:sym typeface="Symbol" pitchFamily="18" charset="2"/>
                </a:rPr>
                <a:t>A</a:t>
              </a:r>
              <a:endParaRPr lang="es-ES" sz="2400">
                <a:solidFill>
                  <a:srgbClr val="FF0000"/>
                </a:solidFill>
              </a:endParaRPr>
            </a:p>
          </p:txBody>
        </p:sp>
        <p:cxnSp>
          <p:nvCxnSpPr>
            <p:cNvPr id="12" name="19 Conector recto">
              <a:extLst>
                <a:ext uri="{FF2B5EF4-FFF2-40B4-BE49-F238E27FC236}">
                  <a16:creationId xmlns:a16="http://schemas.microsoft.com/office/drawing/2014/main" id="{0BFDFFF7-054D-4E47-A78C-8EC8AF8DC41D}"/>
                </a:ext>
              </a:extLst>
            </p:cNvPr>
            <p:cNvCxnSpPr/>
            <p:nvPr/>
          </p:nvCxnSpPr>
          <p:spPr>
            <a:xfrm>
              <a:off x="3741567" y="2975536"/>
              <a:ext cx="603374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21 Conector recto">
              <a:extLst>
                <a:ext uri="{FF2B5EF4-FFF2-40B4-BE49-F238E27FC236}">
                  <a16:creationId xmlns:a16="http://schemas.microsoft.com/office/drawing/2014/main" id="{E7E44316-2EA0-4560-BD2C-05B9F2F04AE7}"/>
                </a:ext>
              </a:extLst>
            </p:cNvPr>
            <p:cNvCxnSpPr/>
            <p:nvPr/>
          </p:nvCxnSpPr>
          <p:spPr>
            <a:xfrm>
              <a:off x="3563731" y="3140612"/>
              <a:ext cx="936818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" name="25 Conector recto">
              <a:extLst>
                <a:ext uri="{FF2B5EF4-FFF2-40B4-BE49-F238E27FC236}">
                  <a16:creationId xmlns:a16="http://schemas.microsoft.com/office/drawing/2014/main" id="{27A9C23D-DDA2-4BF5-81D2-CC402BA008E9}"/>
                </a:ext>
              </a:extLst>
            </p:cNvPr>
            <p:cNvCxnSpPr/>
            <p:nvPr/>
          </p:nvCxnSpPr>
          <p:spPr>
            <a:xfrm>
              <a:off x="3419238" y="3348544"/>
              <a:ext cx="1228978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27 Conector recto">
              <a:extLst>
                <a:ext uri="{FF2B5EF4-FFF2-40B4-BE49-F238E27FC236}">
                  <a16:creationId xmlns:a16="http://schemas.microsoft.com/office/drawing/2014/main" id="{83CDC85C-061F-498B-9EED-070E2DA31E89}"/>
                </a:ext>
              </a:extLst>
            </p:cNvPr>
            <p:cNvCxnSpPr/>
            <p:nvPr/>
          </p:nvCxnSpPr>
          <p:spPr>
            <a:xfrm flipV="1">
              <a:off x="3365252" y="3696154"/>
              <a:ext cx="1386174" cy="20635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" name="31 Conector recto">
              <a:extLst>
                <a:ext uri="{FF2B5EF4-FFF2-40B4-BE49-F238E27FC236}">
                  <a16:creationId xmlns:a16="http://schemas.microsoft.com/office/drawing/2014/main" id="{730042B7-3226-42F2-BC85-496AC7FCE8FC}"/>
                </a:ext>
              </a:extLst>
            </p:cNvPr>
            <p:cNvCxnSpPr/>
            <p:nvPr/>
          </p:nvCxnSpPr>
          <p:spPr>
            <a:xfrm>
              <a:off x="3419238" y="4005671"/>
              <a:ext cx="1332188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" name="33 Conector recto">
              <a:extLst>
                <a:ext uri="{FF2B5EF4-FFF2-40B4-BE49-F238E27FC236}">
                  <a16:creationId xmlns:a16="http://schemas.microsoft.com/office/drawing/2014/main" id="{D9A7A12B-986E-47D8-81AC-1F757A9E7F0C}"/>
                </a:ext>
              </a:extLst>
            </p:cNvPr>
            <p:cNvCxnSpPr/>
            <p:nvPr/>
          </p:nvCxnSpPr>
          <p:spPr>
            <a:xfrm>
              <a:off x="3492278" y="4221539"/>
              <a:ext cx="1082898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35 Conector recto">
              <a:extLst>
                <a:ext uri="{FF2B5EF4-FFF2-40B4-BE49-F238E27FC236}">
                  <a16:creationId xmlns:a16="http://schemas.microsoft.com/office/drawing/2014/main" id="{5345CEF7-7048-473E-B464-7EF67030CEB7}"/>
                </a:ext>
              </a:extLst>
            </p:cNvPr>
            <p:cNvCxnSpPr>
              <a:stCxn id="8" idx="3"/>
            </p:cNvCxnSpPr>
            <p:nvPr/>
          </p:nvCxnSpPr>
          <p:spPr>
            <a:xfrm>
              <a:off x="3741567" y="4437407"/>
              <a:ext cx="603374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5275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C01A3A-0F0A-410B-AB55-5AF676DD4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Triángulo de Pascal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B760D2-043D-4CF8-A526-0FEAFD5D4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El triángulo de Pascal se utiliza para aquellos experimentos que tienen 2 posibilidades equiprobables, por ejemplo, las monedas</a:t>
            </a:r>
          </a:p>
        </p:txBody>
      </p:sp>
      <p:pic>
        <p:nvPicPr>
          <p:cNvPr id="1028" name="Picture 4" descr="Resultado de imagen para triangulo de pascal">
            <a:extLst>
              <a:ext uri="{FF2B5EF4-FFF2-40B4-BE49-F238E27FC236}">
                <a16:creationId xmlns:a16="http://schemas.microsoft.com/office/drawing/2014/main" id="{ADC6C09D-7183-4B67-87E5-7567275D6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284" y="2799528"/>
            <a:ext cx="2650441" cy="270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1EC41835-A784-4036-A21A-BB18D544A33A}"/>
              </a:ext>
            </a:extLst>
          </p:cNvPr>
          <p:cNvCxnSpPr/>
          <p:nvPr/>
        </p:nvCxnSpPr>
        <p:spPr>
          <a:xfrm>
            <a:off x="3038622" y="3235569"/>
            <a:ext cx="15474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8DCD59B4-A0F1-4D1C-AF62-C0D49B411094}"/>
              </a:ext>
            </a:extLst>
          </p:cNvPr>
          <p:cNvCxnSpPr/>
          <p:nvPr/>
        </p:nvCxnSpPr>
        <p:spPr>
          <a:xfrm>
            <a:off x="3260035" y="3803374"/>
            <a:ext cx="17625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C7F6914F-45BC-4D6F-BE50-75EAE946B489}"/>
              </a:ext>
            </a:extLst>
          </p:cNvPr>
          <p:cNvCxnSpPr/>
          <p:nvPr/>
        </p:nvCxnSpPr>
        <p:spPr>
          <a:xfrm>
            <a:off x="3498574" y="4280452"/>
            <a:ext cx="19215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8403E2CB-402B-42B5-BE44-73564B4673A1}"/>
              </a:ext>
            </a:extLst>
          </p:cNvPr>
          <p:cNvCxnSpPr/>
          <p:nvPr/>
        </p:nvCxnSpPr>
        <p:spPr>
          <a:xfrm>
            <a:off x="3750365" y="4784035"/>
            <a:ext cx="21601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6C0BC7D0-8376-46DE-B52B-37180110D670}"/>
              </a:ext>
            </a:extLst>
          </p:cNvPr>
          <p:cNvCxnSpPr/>
          <p:nvPr/>
        </p:nvCxnSpPr>
        <p:spPr>
          <a:xfrm>
            <a:off x="4009291" y="5287617"/>
            <a:ext cx="25770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9396E75D-0433-4FCC-A9A0-C9AC99FBAC29}"/>
              </a:ext>
            </a:extLst>
          </p:cNvPr>
          <p:cNvSpPr txBox="1"/>
          <p:nvPr/>
        </p:nvSpPr>
        <p:spPr>
          <a:xfrm>
            <a:off x="4770784" y="3011561"/>
            <a:ext cx="2729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Ninguna moneda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48097D4-2A1A-4A4F-86BC-3F7A5709E9DF}"/>
              </a:ext>
            </a:extLst>
          </p:cNvPr>
          <p:cNvSpPr txBox="1"/>
          <p:nvPr/>
        </p:nvSpPr>
        <p:spPr>
          <a:xfrm>
            <a:off x="5181600" y="3597412"/>
            <a:ext cx="2411896" cy="36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1 moneda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65CFC0F-BA8C-47A5-B5EE-088B9003F522}"/>
              </a:ext>
            </a:extLst>
          </p:cNvPr>
          <p:cNvSpPr txBox="1"/>
          <p:nvPr/>
        </p:nvSpPr>
        <p:spPr>
          <a:xfrm>
            <a:off x="5499144" y="4081136"/>
            <a:ext cx="2411896" cy="36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2 monedas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4451398-F681-4E8B-AB6E-03067F77CC3D}"/>
              </a:ext>
            </a:extLst>
          </p:cNvPr>
          <p:cNvSpPr txBox="1"/>
          <p:nvPr/>
        </p:nvSpPr>
        <p:spPr>
          <a:xfrm>
            <a:off x="5969602" y="4584717"/>
            <a:ext cx="2411896" cy="36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3 monedas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16D7B0F8-8CBD-4736-B771-307152DCB6A4}"/>
              </a:ext>
            </a:extLst>
          </p:cNvPr>
          <p:cNvSpPr txBox="1"/>
          <p:nvPr/>
        </p:nvSpPr>
        <p:spPr>
          <a:xfrm>
            <a:off x="6718344" y="5101551"/>
            <a:ext cx="2411896" cy="36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4 monedas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56C3A112-B5B2-414D-8FC0-775C231FD8FD}"/>
              </a:ext>
            </a:extLst>
          </p:cNvPr>
          <p:cNvSpPr/>
          <p:nvPr/>
        </p:nvSpPr>
        <p:spPr>
          <a:xfrm rot="2072907">
            <a:off x="2160168" y="2998759"/>
            <a:ext cx="827753" cy="280700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6546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66A5A1-401F-4278-9452-3601BD605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Ejemplo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D64E28-FE45-4A49-A5FB-9842C51A2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¿Cuál es la probabilidad de sacar 3 sellos al lanzar 4 monedas?</a:t>
            </a:r>
          </a:p>
        </p:txBody>
      </p:sp>
      <p:pic>
        <p:nvPicPr>
          <p:cNvPr id="4" name="Picture 4" descr="Resultado de imagen para triangulo de pascal">
            <a:extLst>
              <a:ext uri="{FF2B5EF4-FFF2-40B4-BE49-F238E27FC236}">
                <a16:creationId xmlns:a16="http://schemas.microsoft.com/office/drawing/2014/main" id="{D9C649D7-2F1B-486C-93D7-40E95070E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49362"/>
            <a:ext cx="2749062" cy="2802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336240D-F071-4E60-BD9C-4CBD41ABE16F}"/>
              </a:ext>
            </a:extLst>
          </p:cNvPr>
          <p:cNvSpPr txBox="1"/>
          <p:nvPr/>
        </p:nvSpPr>
        <p:spPr>
          <a:xfrm>
            <a:off x="3742006" y="2616591"/>
            <a:ext cx="76117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       </a:t>
            </a:r>
            <a:r>
              <a:rPr lang="es-CL" b="1" dirty="0">
                <a:solidFill>
                  <a:srgbClr val="0070C0"/>
                </a:solidFill>
              </a:rPr>
              <a:t>1                     4                            6                             4                      1</a:t>
            </a:r>
          </a:p>
          <a:p>
            <a:r>
              <a:rPr lang="es-CL" dirty="0"/>
              <a:t>     4 sellos          3 sellos                2 sellos                   1 sello            0 sellos</a:t>
            </a:r>
          </a:p>
          <a:p>
            <a:r>
              <a:rPr lang="es-CL" dirty="0"/>
              <a:t>     0 caras           1 cara                  2 caras                    3 caras           4 caras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DE956C08-3DB5-468E-8333-48CECED87BA2}"/>
                  </a:ext>
                </a:extLst>
              </p:cNvPr>
              <p:cNvSpPr txBox="1"/>
              <p:nvPr/>
            </p:nvSpPr>
            <p:spPr>
              <a:xfrm>
                <a:off x="5115339" y="4001294"/>
                <a:ext cx="3657600" cy="636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3 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𝑠𝑒𝑙𝑙𝑜𝑠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DE956C08-3DB5-468E-8333-48CECED87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339" y="4001294"/>
                <a:ext cx="3657600" cy="6365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8427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B29895-2888-481B-8DF9-7A206F353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Ejercicios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AB5AE3-0F13-4438-B067-B05B195BB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Páginas 395 a 406</a:t>
            </a:r>
          </a:p>
        </p:txBody>
      </p:sp>
    </p:spTree>
    <p:extLst>
      <p:ext uri="{BB962C8B-B14F-4D97-AF65-F5344CB8AC3E}">
        <p14:creationId xmlns:p14="http://schemas.microsoft.com/office/powerpoint/2010/main" val="53161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602E1-635F-47A4-9FA7-C2599033C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B4D024-A82D-46FE-9510-38D62B812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92064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927648" y="274638"/>
            <a:ext cx="7283152" cy="1143000"/>
          </a:xfrm>
        </p:spPr>
        <p:txBody>
          <a:bodyPr/>
          <a:lstStyle/>
          <a:p>
            <a:pPr>
              <a:defRPr/>
            </a:pPr>
            <a:r>
              <a:rPr lang="es-ES" dirty="0"/>
              <a:t>Conceptos Fundamentales</a:t>
            </a:r>
          </a:p>
        </p:txBody>
      </p:sp>
      <p:sp>
        <p:nvSpPr>
          <p:cNvPr id="2" name="1 Marcador de contenido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 t="-943"/>
            </a:stretch>
          </a:blipFill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s-E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Ejemplos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  <a:defRPr/>
            </a:pPr>
            <a:r>
              <a:rPr lang="es-ES" sz="2400" dirty="0"/>
              <a:t>Experimento: Lanzar un dado</a:t>
            </a:r>
          </a:p>
          <a:p>
            <a:pPr marL="109728" indent="0">
              <a:buNone/>
              <a:defRPr/>
            </a:pPr>
            <a:r>
              <a:rPr lang="es-ES" sz="2400" dirty="0"/>
              <a:t>     </a:t>
            </a:r>
            <a:r>
              <a:rPr lang="es-ES" sz="2400" dirty="0">
                <a:sym typeface="Symbol"/>
              </a:rPr>
              <a:t> : {1, 2, 3, 4, 5, 6} </a:t>
            </a:r>
            <a:r>
              <a:rPr lang="es-ES" sz="2400" dirty="0">
                <a:sym typeface="Wingdings" pitchFamily="2" charset="2"/>
              </a:rPr>
              <a:t> Discreto</a:t>
            </a:r>
          </a:p>
          <a:p>
            <a:pPr marL="109728" indent="0">
              <a:buNone/>
              <a:defRPr/>
            </a:pPr>
            <a:endParaRPr lang="es-ES" sz="2400" dirty="0">
              <a:sym typeface="Wingdings" pitchFamily="2" charset="2"/>
            </a:endParaRPr>
          </a:p>
          <a:p>
            <a:pPr marL="109728" indent="0">
              <a:buNone/>
              <a:defRPr/>
            </a:pPr>
            <a:r>
              <a:rPr lang="es-ES" sz="2400" dirty="0">
                <a:sym typeface="Wingdings" pitchFamily="2" charset="2"/>
              </a:rPr>
              <a:t>Podemos definir los siguientes sucesos:</a:t>
            </a:r>
          </a:p>
          <a:p>
            <a:pPr marL="109728" indent="0">
              <a:buNone/>
              <a:defRPr/>
            </a:pPr>
            <a:r>
              <a:rPr lang="es-ES" sz="2400" dirty="0">
                <a:sym typeface="Wingdings" pitchFamily="2" charset="2"/>
              </a:rPr>
              <a:t>A: Sale nº par = {2, 4, 6}</a:t>
            </a:r>
          </a:p>
          <a:p>
            <a:pPr marL="109728" indent="0">
              <a:buNone/>
              <a:defRPr/>
            </a:pPr>
            <a:r>
              <a:rPr lang="es-ES" sz="2400" dirty="0">
                <a:sym typeface="Wingdings" pitchFamily="2" charset="2"/>
              </a:rPr>
              <a:t>B: Sale un nº mayor que 4 = {5, 6}</a:t>
            </a:r>
          </a:p>
          <a:p>
            <a:pPr marL="109728" indent="0">
              <a:buNone/>
              <a:defRPr/>
            </a:pPr>
            <a:r>
              <a:rPr lang="es-ES" sz="2400" dirty="0">
                <a:sym typeface="Wingdings" pitchFamily="2" charset="2"/>
              </a:rPr>
              <a:t>C: Sale 1 = {1}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Importante</a:t>
            </a:r>
          </a:p>
        </p:txBody>
      </p:sp>
      <p:sp>
        <p:nvSpPr>
          <p:cNvPr id="2" name="1 Marcador de contenido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 t="-1887" r="-889"/>
            </a:stretch>
          </a:blipFill>
        </p:spPr>
        <p:txBody>
          <a:bodyPr/>
          <a:lstStyle/>
          <a:p>
            <a:pPr>
              <a:defRPr/>
            </a:pPr>
            <a:r>
              <a:rPr lang="es-E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Importante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s-ES" sz="2400" dirty="0"/>
              <a:t>Operando con sucesos se obtienen nuevos sucesos.</a:t>
            </a:r>
          </a:p>
          <a:p>
            <a:pPr>
              <a:defRPr/>
            </a:pPr>
            <a:endParaRPr lang="es-ES" sz="2400" dirty="0"/>
          </a:p>
          <a:p>
            <a:pPr marL="109728" indent="0">
              <a:buNone/>
              <a:defRPr/>
            </a:pPr>
            <a:endParaRPr lang="es-ES" sz="2400" dirty="0"/>
          </a:p>
          <a:p>
            <a:pPr>
              <a:defRPr/>
            </a:pPr>
            <a:r>
              <a:rPr lang="es-ES" sz="2400" dirty="0"/>
              <a:t>Operar significa unir, intersectar, sacar complemento,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Por ejemplo</a:t>
            </a:r>
          </a:p>
        </p:txBody>
      </p:sp>
      <p:sp>
        <p:nvSpPr>
          <p:cNvPr id="2" name="1 Marcador de contenido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 t="-943"/>
            </a:stretch>
          </a:blipFill>
        </p:spPr>
        <p:txBody>
          <a:bodyPr/>
          <a:lstStyle/>
          <a:p>
            <a:pPr>
              <a:defRPr/>
            </a:pPr>
            <a:r>
              <a:rPr lang="es-ES">
                <a:noFill/>
              </a:rPr>
              <a:t> </a:t>
            </a:r>
          </a:p>
        </p:txBody>
      </p:sp>
      <p:grpSp>
        <p:nvGrpSpPr>
          <p:cNvPr id="6" name="16 Grupo"/>
          <p:cNvGrpSpPr>
            <a:grpSpLocks/>
          </p:cNvGrpSpPr>
          <p:nvPr/>
        </p:nvGrpSpPr>
        <p:grpSpPr bwMode="auto">
          <a:xfrm>
            <a:off x="3432175" y="2199655"/>
            <a:ext cx="3024188" cy="1481137"/>
            <a:chOff x="1907704" y="1948190"/>
            <a:chExt cx="3024336" cy="1480810"/>
          </a:xfrm>
        </p:grpSpPr>
        <p:sp>
          <p:nvSpPr>
            <p:cNvPr id="4" name="3 Rectángulo"/>
            <p:cNvSpPr/>
            <p:nvPr/>
          </p:nvSpPr>
          <p:spPr>
            <a:xfrm>
              <a:off x="1907704" y="2132299"/>
              <a:ext cx="2448045" cy="129670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5" name="4 Elipse"/>
            <p:cNvSpPr/>
            <p:nvPr/>
          </p:nvSpPr>
          <p:spPr>
            <a:xfrm>
              <a:off x="2699906" y="2421161"/>
              <a:ext cx="647732" cy="72056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6404" name="6 CuadroTexto"/>
            <p:cNvSpPr txBox="1">
              <a:spLocks noChangeArrowheads="1"/>
            </p:cNvSpPr>
            <p:nvPr/>
          </p:nvSpPr>
          <p:spPr bwMode="auto">
            <a:xfrm>
              <a:off x="4283968" y="1948190"/>
              <a:ext cx="64807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2400">
                  <a:sym typeface="Symbol" pitchFamily="18" charset="2"/>
                </a:rPr>
                <a:t></a:t>
              </a:r>
              <a:endParaRPr lang="es-ES" sz="2400"/>
            </a:p>
          </p:txBody>
        </p:sp>
        <p:sp>
          <p:nvSpPr>
            <p:cNvPr id="16405" name="7 CuadroTexto"/>
            <p:cNvSpPr txBox="1">
              <a:spLocks noChangeArrowheads="1"/>
            </p:cNvSpPr>
            <p:nvPr/>
          </p:nvSpPr>
          <p:spPr bwMode="auto">
            <a:xfrm>
              <a:off x="2807804" y="2570809"/>
              <a:ext cx="64807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2400">
                  <a:sym typeface="Symbol" pitchFamily="18" charset="2"/>
                </a:rPr>
                <a:t>A</a:t>
              </a:r>
              <a:endParaRPr lang="es-ES" sz="2400"/>
            </a:p>
          </p:txBody>
        </p:sp>
        <p:sp>
          <p:nvSpPr>
            <p:cNvPr id="9" name="8 CuadroTexto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455876" y="2192133"/>
              <a:ext cx="648072" cy="461665"/>
            </a:xfrm>
            <a:prstGeom prst="rect">
              <a:avLst/>
            </a:prstGeom>
            <a:blipFill rotWithShape="1">
              <a:blip r:embed="rId3" cstate="print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s-ES">
                  <a:noFill/>
                </a:rPr>
                <a:t> </a:t>
              </a:r>
            </a:p>
          </p:txBody>
        </p:sp>
      </p:grpSp>
      <p:grpSp>
        <p:nvGrpSpPr>
          <p:cNvPr id="7" name="33 Grupo"/>
          <p:cNvGrpSpPr>
            <a:grpSpLocks/>
          </p:cNvGrpSpPr>
          <p:nvPr/>
        </p:nvGrpSpPr>
        <p:grpSpPr bwMode="auto">
          <a:xfrm>
            <a:off x="4656138" y="4660901"/>
            <a:ext cx="3808412" cy="1814513"/>
            <a:chOff x="3131840" y="4660775"/>
            <a:chExt cx="3808040" cy="1815009"/>
          </a:xfrm>
        </p:grpSpPr>
        <p:grpSp>
          <p:nvGrpSpPr>
            <p:cNvPr id="8" name="17 Grupo"/>
            <p:cNvGrpSpPr>
              <a:grpSpLocks/>
            </p:cNvGrpSpPr>
            <p:nvPr/>
          </p:nvGrpSpPr>
          <p:grpSpPr bwMode="auto">
            <a:xfrm>
              <a:off x="3131840" y="4660775"/>
              <a:ext cx="3808040" cy="1815009"/>
              <a:chOff x="3131840" y="4660775"/>
              <a:chExt cx="3808040" cy="1815009"/>
            </a:xfrm>
          </p:grpSpPr>
          <p:sp>
            <p:nvSpPr>
              <p:cNvPr id="10" name="9 Rectángulo"/>
              <p:cNvSpPr/>
              <p:nvPr/>
            </p:nvSpPr>
            <p:spPr>
              <a:xfrm>
                <a:off x="3131840" y="4891026"/>
                <a:ext cx="3160403" cy="1584758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"/>
              </a:p>
            </p:txBody>
          </p:sp>
          <p:sp>
            <p:nvSpPr>
              <p:cNvPr id="16396" name="10 CuadroTexto"/>
              <p:cNvSpPr txBox="1">
                <a:spLocks noChangeArrowheads="1"/>
              </p:cNvSpPr>
              <p:nvPr/>
            </p:nvSpPr>
            <p:spPr bwMode="auto">
              <a:xfrm>
                <a:off x="6291808" y="4660775"/>
                <a:ext cx="64807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ES" sz="2400">
                    <a:sym typeface="Symbol" pitchFamily="18" charset="2"/>
                  </a:rPr>
                  <a:t></a:t>
                </a:r>
                <a:endParaRPr lang="es-ES" sz="2400"/>
              </a:p>
            </p:txBody>
          </p:sp>
          <p:sp>
            <p:nvSpPr>
              <p:cNvPr id="12" name="11 Elipse"/>
              <p:cNvSpPr/>
              <p:nvPr/>
            </p:nvSpPr>
            <p:spPr>
              <a:xfrm>
                <a:off x="3533438" y="5122864"/>
                <a:ext cx="1398451" cy="11147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"/>
              </a:p>
            </p:txBody>
          </p:sp>
          <p:sp>
            <p:nvSpPr>
              <p:cNvPr id="13" name="12 Elipse"/>
              <p:cNvSpPr/>
              <p:nvPr/>
            </p:nvSpPr>
            <p:spPr>
              <a:xfrm>
                <a:off x="4385842" y="5122864"/>
                <a:ext cx="1576233" cy="1114730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"/>
              </a:p>
            </p:txBody>
          </p:sp>
          <p:sp>
            <p:nvSpPr>
              <p:cNvPr id="14" name="1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5436513"/>
                <a:ext cx="1483850" cy="58477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0246" t="-11458" r="-2049" b="-35417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s-ES">
                    <a:noFill/>
                  </a:rPr>
                  <a:t> </a:t>
                </a:r>
              </a:p>
            </p:txBody>
          </p:sp>
          <p:sp>
            <p:nvSpPr>
              <p:cNvPr id="16400" name="14 CuadroTexto"/>
              <p:cNvSpPr txBox="1">
                <a:spLocks noChangeArrowheads="1"/>
              </p:cNvSpPr>
              <p:nvPr/>
            </p:nvSpPr>
            <p:spPr bwMode="auto">
              <a:xfrm>
                <a:off x="5724128" y="5044006"/>
                <a:ext cx="64807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ES" sz="2400">
                    <a:solidFill>
                      <a:srgbClr val="7030A0"/>
                    </a:solidFill>
                    <a:sym typeface="Symbol" pitchFamily="18" charset="2"/>
                  </a:rPr>
                  <a:t>B</a:t>
                </a:r>
                <a:endParaRPr lang="es-ES" sz="2400">
                  <a:solidFill>
                    <a:srgbClr val="7030A0"/>
                  </a:solidFill>
                </a:endParaRPr>
              </a:p>
            </p:txBody>
          </p:sp>
          <p:sp>
            <p:nvSpPr>
              <p:cNvPr id="16401" name="15 CuadroTexto"/>
              <p:cNvSpPr txBox="1">
                <a:spLocks noChangeArrowheads="1"/>
              </p:cNvSpPr>
              <p:nvPr/>
            </p:nvSpPr>
            <p:spPr bwMode="auto">
              <a:xfrm>
                <a:off x="3347864" y="5044007"/>
                <a:ext cx="64807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ES" sz="2400">
                    <a:solidFill>
                      <a:srgbClr val="FF0000"/>
                    </a:solidFill>
                    <a:sym typeface="Symbol" pitchFamily="18" charset="2"/>
                  </a:rPr>
                  <a:t>A</a:t>
                </a:r>
                <a:endParaRPr lang="es-ES" sz="240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20" name="19 Conector recto"/>
            <p:cNvCxnSpPr>
              <a:stCxn id="12" idx="0"/>
              <a:endCxn id="12" idx="2"/>
            </p:cNvCxnSpPr>
            <p:nvPr/>
          </p:nvCxnSpPr>
          <p:spPr>
            <a:xfrm flipH="1">
              <a:off x="3533438" y="5122864"/>
              <a:ext cx="700020" cy="557364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8" name="27 Conector recto"/>
            <p:cNvCxnSpPr>
              <a:stCxn id="12" idx="3"/>
              <a:endCxn id="13" idx="1"/>
            </p:cNvCxnSpPr>
            <p:nvPr/>
          </p:nvCxnSpPr>
          <p:spPr>
            <a:xfrm flipV="1">
              <a:off x="3738206" y="5286421"/>
              <a:ext cx="877801" cy="787615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0" name="29 Conector recto"/>
            <p:cNvCxnSpPr/>
            <p:nvPr/>
          </p:nvCxnSpPr>
          <p:spPr>
            <a:xfrm flipV="1">
              <a:off x="4233457" y="5122864"/>
              <a:ext cx="1246065" cy="111473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3" name="32 Conector recto"/>
            <p:cNvCxnSpPr>
              <a:stCxn id="13" idx="4"/>
            </p:cNvCxnSpPr>
            <p:nvPr/>
          </p:nvCxnSpPr>
          <p:spPr>
            <a:xfrm flipV="1">
              <a:off x="5173166" y="5505556"/>
              <a:ext cx="788910" cy="732038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1 Marcador de contenido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 t="-772" r="-2148"/>
            </a:stretch>
          </a:blipFill>
        </p:spPr>
        <p:txBody>
          <a:bodyPr/>
          <a:lstStyle/>
          <a:p>
            <a:pPr>
              <a:defRPr/>
            </a:pPr>
            <a:r>
              <a:rPr lang="es-ES">
                <a:noFill/>
              </a:rPr>
              <a:t> </a:t>
            </a:r>
          </a:p>
        </p:txBody>
      </p:sp>
      <p:grpSp>
        <p:nvGrpSpPr>
          <p:cNvPr id="3" name="38 Grupo"/>
          <p:cNvGrpSpPr>
            <a:grpSpLocks/>
          </p:cNvGrpSpPr>
          <p:nvPr/>
        </p:nvGrpSpPr>
        <p:grpSpPr bwMode="auto">
          <a:xfrm>
            <a:off x="2927649" y="2348880"/>
            <a:ext cx="6059487" cy="3198812"/>
            <a:chOff x="1391583" y="1916832"/>
            <a:chExt cx="6060736" cy="3198336"/>
          </a:xfrm>
        </p:grpSpPr>
        <p:sp>
          <p:nvSpPr>
            <p:cNvPr id="5" name="4 Rectángulo"/>
            <p:cNvSpPr/>
            <p:nvPr/>
          </p:nvSpPr>
          <p:spPr>
            <a:xfrm>
              <a:off x="1391583" y="2223173"/>
              <a:ext cx="5249357" cy="289199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7414" name="5 CuadroTexto"/>
            <p:cNvSpPr txBox="1">
              <a:spLocks noChangeArrowheads="1"/>
            </p:cNvSpPr>
            <p:nvPr/>
          </p:nvSpPr>
          <p:spPr bwMode="auto">
            <a:xfrm>
              <a:off x="6580411" y="1916832"/>
              <a:ext cx="871908" cy="461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2400">
                  <a:sym typeface="Symbol" pitchFamily="18" charset="2"/>
                </a:rPr>
                <a:t></a:t>
              </a:r>
              <a:endParaRPr lang="es-ES" sz="2400"/>
            </a:p>
          </p:txBody>
        </p:sp>
        <p:sp>
          <p:nvSpPr>
            <p:cNvPr id="7" name="6 Elipse"/>
            <p:cNvSpPr/>
            <p:nvPr/>
          </p:nvSpPr>
          <p:spPr>
            <a:xfrm>
              <a:off x="1979079" y="2612054"/>
              <a:ext cx="2772346" cy="21126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8" name="7 Elipse"/>
            <p:cNvSpPr/>
            <p:nvPr/>
          </p:nvSpPr>
          <p:spPr>
            <a:xfrm>
              <a:off x="3365252" y="2634275"/>
              <a:ext cx="2564341" cy="2112648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9" name="8 CuadroTexto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419872" y="3284984"/>
              <a:ext cx="1656489" cy="584775"/>
            </a:xfrm>
            <a:prstGeom prst="rect">
              <a:avLst/>
            </a:prstGeom>
            <a:blipFill rotWithShape="1">
              <a:blip r:embed="rId3" cstate="print"/>
              <a:stretch>
                <a:fillRect l="-9191" t="-11458" b="-35417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s-ES">
                  <a:noFill/>
                </a:rPr>
                <a:t> </a:t>
              </a:r>
            </a:p>
          </p:txBody>
        </p:sp>
        <p:sp>
          <p:nvSpPr>
            <p:cNvPr id="17418" name="9 CuadroTexto"/>
            <p:cNvSpPr txBox="1">
              <a:spLocks noChangeArrowheads="1"/>
            </p:cNvSpPr>
            <p:nvPr/>
          </p:nvSpPr>
          <p:spPr bwMode="auto">
            <a:xfrm>
              <a:off x="5652120" y="2660987"/>
              <a:ext cx="871908" cy="461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2400">
                  <a:solidFill>
                    <a:srgbClr val="7030A0"/>
                  </a:solidFill>
                  <a:sym typeface="Symbol" pitchFamily="18" charset="2"/>
                </a:rPr>
                <a:t>B</a:t>
              </a:r>
              <a:endParaRPr lang="es-ES" sz="2400">
                <a:solidFill>
                  <a:srgbClr val="7030A0"/>
                </a:solidFill>
              </a:endParaRPr>
            </a:p>
          </p:txBody>
        </p:sp>
        <p:sp>
          <p:nvSpPr>
            <p:cNvPr id="17419" name="10 CuadroTexto"/>
            <p:cNvSpPr txBox="1">
              <a:spLocks noChangeArrowheads="1"/>
            </p:cNvSpPr>
            <p:nvPr/>
          </p:nvSpPr>
          <p:spPr bwMode="auto">
            <a:xfrm>
              <a:off x="1899892" y="2660987"/>
              <a:ext cx="871908" cy="461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2400">
                  <a:solidFill>
                    <a:srgbClr val="FF0000"/>
                  </a:solidFill>
                  <a:sym typeface="Symbol" pitchFamily="18" charset="2"/>
                </a:rPr>
                <a:t>A</a:t>
              </a:r>
              <a:endParaRPr lang="es-ES" sz="2400">
                <a:solidFill>
                  <a:srgbClr val="FF0000"/>
                </a:solidFill>
              </a:endParaRPr>
            </a:p>
          </p:txBody>
        </p:sp>
        <p:cxnSp>
          <p:nvCxnSpPr>
            <p:cNvPr id="20" name="19 Conector recto"/>
            <p:cNvCxnSpPr/>
            <p:nvPr/>
          </p:nvCxnSpPr>
          <p:spPr>
            <a:xfrm>
              <a:off x="3741567" y="2975536"/>
              <a:ext cx="603374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2" name="21 Conector recto"/>
            <p:cNvCxnSpPr/>
            <p:nvPr/>
          </p:nvCxnSpPr>
          <p:spPr>
            <a:xfrm>
              <a:off x="3563731" y="3140612"/>
              <a:ext cx="936818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" name="25 Conector recto"/>
            <p:cNvCxnSpPr/>
            <p:nvPr/>
          </p:nvCxnSpPr>
          <p:spPr>
            <a:xfrm>
              <a:off x="3419238" y="3348544"/>
              <a:ext cx="1228978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8" name="27 Conector recto"/>
            <p:cNvCxnSpPr/>
            <p:nvPr/>
          </p:nvCxnSpPr>
          <p:spPr>
            <a:xfrm flipV="1">
              <a:off x="3365252" y="3696154"/>
              <a:ext cx="1386174" cy="20635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2" name="31 Conector recto"/>
            <p:cNvCxnSpPr/>
            <p:nvPr/>
          </p:nvCxnSpPr>
          <p:spPr>
            <a:xfrm>
              <a:off x="3419238" y="4005671"/>
              <a:ext cx="1332188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4" name="33 Conector recto"/>
            <p:cNvCxnSpPr/>
            <p:nvPr/>
          </p:nvCxnSpPr>
          <p:spPr>
            <a:xfrm>
              <a:off x="3492278" y="4221539"/>
              <a:ext cx="1082898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6" name="35 Conector recto"/>
            <p:cNvCxnSpPr>
              <a:stCxn id="8" idx="3"/>
            </p:cNvCxnSpPr>
            <p:nvPr/>
          </p:nvCxnSpPr>
          <p:spPr>
            <a:xfrm>
              <a:off x="3741567" y="4437407"/>
              <a:ext cx="603374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160104" y="274638"/>
            <a:ext cx="8050696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" dirty="0"/>
              <a:t>Sucesos mutuamente excluyentes</a:t>
            </a:r>
          </a:p>
        </p:txBody>
      </p:sp>
      <p:sp>
        <p:nvSpPr>
          <p:cNvPr id="2" name="1 Marcador de contenido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 t="-1213"/>
            </a:stretch>
          </a:blipFill>
        </p:spPr>
        <p:txBody>
          <a:bodyPr/>
          <a:lstStyle/>
          <a:p>
            <a:pPr>
              <a:defRPr/>
            </a:pPr>
            <a:r>
              <a:rPr lang="es-ES">
                <a:noFill/>
              </a:rPr>
              <a:t> </a:t>
            </a:r>
          </a:p>
        </p:txBody>
      </p:sp>
      <p:grpSp>
        <p:nvGrpSpPr>
          <p:cNvPr id="7" name="9 Grupo"/>
          <p:cNvGrpSpPr>
            <a:grpSpLocks/>
          </p:cNvGrpSpPr>
          <p:nvPr/>
        </p:nvGrpSpPr>
        <p:grpSpPr bwMode="auto">
          <a:xfrm>
            <a:off x="3432176" y="3846513"/>
            <a:ext cx="5076825" cy="1917700"/>
            <a:chOff x="1907704" y="3846239"/>
            <a:chExt cx="5077366" cy="1918561"/>
          </a:xfrm>
        </p:grpSpPr>
        <p:sp>
          <p:nvSpPr>
            <p:cNvPr id="4" name="3 Rectángulo"/>
            <p:cNvSpPr/>
            <p:nvPr/>
          </p:nvSpPr>
          <p:spPr>
            <a:xfrm>
              <a:off x="1907704" y="4108294"/>
              <a:ext cx="4393081" cy="16565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5" name="4 Elipse"/>
            <p:cNvSpPr/>
            <p:nvPr/>
          </p:nvSpPr>
          <p:spPr>
            <a:xfrm>
              <a:off x="2410996" y="4613345"/>
              <a:ext cx="1152648" cy="93545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6" name="5 Elipse"/>
            <p:cNvSpPr/>
            <p:nvPr/>
          </p:nvSpPr>
          <p:spPr>
            <a:xfrm>
              <a:off x="4860769" y="4324291"/>
              <a:ext cx="1079615" cy="1008516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9464" name="6 CuadroTexto"/>
            <p:cNvSpPr txBox="1">
              <a:spLocks noChangeArrowheads="1"/>
            </p:cNvSpPr>
            <p:nvPr/>
          </p:nvSpPr>
          <p:spPr bwMode="auto">
            <a:xfrm>
              <a:off x="2663788" y="4828696"/>
              <a:ext cx="64807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2400">
                  <a:solidFill>
                    <a:srgbClr val="002060"/>
                  </a:solidFill>
                </a:rPr>
                <a:t>A</a:t>
              </a:r>
            </a:p>
          </p:txBody>
        </p:sp>
        <p:sp>
          <p:nvSpPr>
            <p:cNvPr id="19465" name="7 CuadroTexto"/>
            <p:cNvSpPr txBox="1">
              <a:spLocks noChangeArrowheads="1"/>
            </p:cNvSpPr>
            <p:nvPr/>
          </p:nvSpPr>
          <p:spPr bwMode="auto">
            <a:xfrm>
              <a:off x="5076056" y="4622538"/>
              <a:ext cx="64807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2400">
                  <a:solidFill>
                    <a:srgbClr val="002060"/>
                  </a:solidFill>
                </a:rPr>
                <a:t>B</a:t>
              </a:r>
            </a:p>
          </p:txBody>
        </p:sp>
        <p:sp>
          <p:nvSpPr>
            <p:cNvPr id="9" name="8 CuadroTexto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6336998" y="3846239"/>
              <a:ext cx="648072" cy="461665"/>
            </a:xfrm>
            <a:prstGeom prst="rect">
              <a:avLst/>
            </a:prstGeom>
            <a:blipFill rotWithShape="1">
              <a:blip r:embed="rId3" cstate="print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s-ES">
                  <a:noFill/>
                </a:rPr>
                <a:t>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504</Words>
  <Application>Microsoft Office PowerPoint</Application>
  <PresentationFormat>Panorámica</PresentationFormat>
  <Paragraphs>89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Monotype Sorts</vt:lpstr>
      <vt:lpstr>Tema de Office</vt:lpstr>
      <vt:lpstr>Probabilidades</vt:lpstr>
      <vt:lpstr>Objetivo</vt:lpstr>
      <vt:lpstr>Conceptos Fundamentales</vt:lpstr>
      <vt:lpstr>Ejemplos</vt:lpstr>
      <vt:lpstr>Importante</vt:lpstr>
      <vt:lpstr>Importante</vt:lpstr>
      <vt:lpstr>Por ejemplo</vt:lpstr>
      <vt:lpstr>Presentación de PowerPoint</vt:lpstr>
      <vt:lpstr>Sucesos mutuamente excluyentes</vt:lpstr>
      <vt:lpstr>Definición axiomática de probabilidad </vt:lpstr>
      <vt:lpstr>Propiedades</vt:lpstr>
      <vt:lpstr>Regla de Laplace</vt:lpstr>
      <vt:lpstr>Ley de los grandes números</vt:lpstr>
      <vt:lpstr>Ejemplo</vt:lpstr>
      <vt:lpstr>Probabilidad de la Unión de sucesos</vt:lpstr>
      <vt:lpstr>Probabilidad de la Intersección de sucesos</vt:lpstr>
      <vt:lpstr>Triángulo de Pascal</vt:lpstr>
      <vt:lpstr>Ejemplo</vt:lpstr>
      <vt:lpstr>Ejercicios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Probabilidades</dc:title>
  <dc:creator>Nacha</dc:creator>
  <cp:lastModifiedBy>Nacha</cp:lastModifiedBy>
  <cp:revision>8</cp:revision>
  <dcterms:created xsi:type="dcterms:W3CDTF">2020-01-06T15:54:21Z</dcterms:created>
  <dcterms:modified xsi:type="dcterms:W3CDTF">2020-01-09T17:55:37Z</dcterms:modified>
</cp:coreProperties>
</file>