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9" r:id="rId2"/>
  </p:sldMasterIdLst>
  <p:notesMasterIdLst>
    <p:notesMasterId r:id="rId27"/>
  </p:notesMasterIdLst>
  <p:sldIdLst>
    <p:sldId id="384" r:id="rId3"/>
    <p:sldId id="385" r:id="rId4"/>
    <p:sldId id="386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D20EC"/>
    <a:srgbClr val="55EC20"/>
    <a:srgbClr val="69CA42"/>
    <a:srgbClr val="339966"/>
    <a:srgbClr val="66FFFF"/>
    <a:srgbClr val="99FF66"/>
    <a:srgbClr val="F17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2077-EB9D-43E6-8C58-619500B42818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01FA-16B6-4769-8828-FF7A265C1A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73E96-12C9-4AA5-B7E0-C701AFB587A3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AE6D-9F8D-4DF9-9502-85846695D2AF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313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3C4CD-7E39-42C1-B9E9-B666F0096693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9C65-651A-4CCC-AB1C-0EDBB35126B6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49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119E7-6F64-4F36-911D-9965C9B53FF9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11DB0-6BB7-4592-AEC8-561903DD0119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76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230F7-0F4E-48C8-85B0-3A479FA56E1D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63567-0993-4046-AAF9-F3B6F78CA709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22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1FEAF-AB9C-463C-BDD4-BD5CE170A452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3086-B430-4116-B1C9-11B57ACFE5AE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1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63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9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43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27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311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56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82F79-00C4-4A1D-A967-519402C007D8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46A19-568E-49D5-867B-E53DF8028BDD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034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2640-41CE-4685-8393-42EF2FDE9F6D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77C-E05F-4D23-B550-F7B9AC81495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893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CA9-C454-433E-A504-F72CACB4B1BA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A442-72F2-42B2-A84E-0DBD3B7F3D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148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F7D7-3FDD-4C1F-9758-B7D1DC25730B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4DDB-7745-4E61-8E7C-26A25268351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720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2CD4-165D-44BA-ADEF-357AE087A151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3773-0ED3-4A5A-80EC-0DF599E349C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2279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6936E-D9E6-4C11-926F-CB2B8547BBE8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CF55B-FE6F-4917-AF4A-7C58A4EBEFF8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008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C6698-F842-45B5-A1E3-59ED459E9B44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56EC-5B6C-4C8B-B76A-17D52E24513A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599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9AAF4-EFEB-4EB4-8138-58C2C2DEA1AB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E5278-33A6-40E1-869F-A5BCDFD7D0C4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098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8A0F-817F-480B-B47B-9205964A8BF0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8262-4A88-4F7E-8D8A-371EFC64E1C4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265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A0499-0046-4895-B2A6-17754124A1CD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99A2F-E860-4F00-A127-14C548467004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32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6E576-7A5D-496B-B15A-2F6FACC2BC91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95E27-50AE-48B9-8B9A-0217F74F6B52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87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AF413-EE16-4EDD-AE2D-45FF087AD87E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A5F8-A28D-44FB-B9D6-8BB9436394AD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3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E63BC-79F9-4442-ACE4-316900E6E558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E2B4-766D-43A0-96C4-9A0583DDFA4A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6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ACD6B-9E17-4F3B-8FC0-89DB3EEAEAEB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3AE3-A32D-4805-810F-C31E899EB692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85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20D19-7491-4B47-B4AA-17A1D45B2E66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ADF37-7862-4A72-BC6C-68BB46E433B3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31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87C9B-CDDE-4581-BAF8-DEDEE39AA12A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C9ED-1472-4038-BAFD-DDDFB493606A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62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E4233-4778-462E-81D9-B559C9CE0B90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B1AAB-51D2-4B72-8927-244C404FA19D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70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049507A6-3557-4007-855A-E2A4A24F1A51}" type="datetimeFigureOut">
              <a:rPr lang="es-CL"/>
              <a:pPr/>
              <a:t>16-12-2019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62A11AD8-587D-4250-88E1-F68EE094D022}" type="slidenum">
              <a:rPr lang="es-CL"/>
              <a:pPr/>
              <a:t>‹Nº›</a:t>
            </a:fld>
            <a:endParaRPr lang="es-CL"/>
          </a:p>
        </p:txBody>
      </p:sp>
      <p:sp>
        <p:nvSpPr>
          <p:cNvPr id="7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13A2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72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49238"/>
            <a:ext cx="16287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49507A6-3557-4007-855A-E2A4A24F1A51}" type="datetimeFigureOut">
              <a:rPr lang="es-CL" smtClean="0"/>
              <a:pPr/>
              <a:t>16-12-2019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2A11AD8-587D-4250-88E1-F68EE094D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4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67" r:id="rId12"/>
    <p:sldLayoutId id="2147483668" r:id="rId13"/>
    <p:sldLayoutId id="2147483669" r:id="rId14"/>
    <p:sldLayoutId id="2147483673" r:id="rId15"/>
    <p:sldLayoutId id="214748367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altLang="es-CL" dirty="0"/>
              <a:t>Medidas de tendencia </a:t>
            </a:r>
            <a:r>
              <a:rPr lang="es-ES" altLang="es-CL" dirty="0" smtClean="0"/>
              <a:t>Central</a:t>
            </a:r>
            <a:r>
              <a:rPr lang="es-CL" altLang="es-CL" b="1" dirty="0">
                <a:solidFill>
                  <a:srgbClr val="336699"/>
                </a:solidFill>
                <a:latin typeface="Comic Sans MS" pitchFamily="66" charset="0"/>
              </a:rPr>
              <a:t/>
            </a:r>
            <a:br>
              <a:rPr lang="es-CL" altLang="es-CL" b="1" dirty="0">
                <a:solidFill>
                  <a:srgbClr val="336699"/>
                </a:solidFill>
                <a:latin typeface="Comic Sans MS" pitchFamily="66" charset="0"/>
              </a:rPr>
            </a:b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5805264"/>
            <a:ext cx="5760640" cy="64807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dirty="0" smtClean="0"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470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283968" y="4581128"/>
            <a:ext cx="2973016" cy="1872208"/>
          </a:xfrm>
          <a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622177"/>
                  </p:ext>
                </p:extLst>
              </p:nvPr>
            </p:nvGraphicFramePr>
            <p:xfrm>
              <a:off x="528122" y="476672"/>
              <a:ext cx="8064895" cy="353568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761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30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Tiempo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Marca de clase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Nº</a:t>
                          </a:r>
                          <a:r>
                            <a:rPr lang="es-ES" sz="2800" baseline="0" dirty="0" smtClean="0"/>
                            <a:t> de personas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0,03 −0,035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0,035 −0,04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0,04 −0,045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0,045 −0,05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0,05 −0,055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622177"/>
                  </p:ext>
                </p:extLst>
              </p:nvPr>
            </p:nvGraphicFramePr>
            <p:xfrm>
              <a:off x="528122" y="476672"/>
              <a:ext cx="8064895" cy="353568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761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30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Tiempo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Marca de clase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Nº</a:t>
                          </a:r>
                          <a:r>
                            <a:rPr lang="es-ES" sz="2800" baseline="0" dirty="0" smtClean="0"/>
                            <a:t> de personas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545" t="-192941" r="-194923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545" t="-289535" r="-194923" b="-3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545" t="-394118" r="-194923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545" t="-494118" r="-194923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545" t="-594118" r="-19492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8 CuadroTexto"/>
          <p:cNvSpPr txBox="1"/>
          <p:nvPr/>
        </p:nvSpPr>
        <p:spPr>
          <a:xfrm>
            <a:off x="3898268" y="1171342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0,0325</a:t>
            </a:r>
            <a:endParaRPr lang="es-ES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0,0375</a:t>
            </a:r>
          </a:p>
          <a:p>
            <a:pPr fontAlgn="t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0,0425</a:t>
            </a:r>
          </a:p>
          <a:p>
            <a:pPr fontAlgn="t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0,0475</a:t>
            </a:r>
          </a:p>
          <a:p>
            <a:pPr fontAlgn="t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0,0525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3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2" name="1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20688"/>
            <a:ext cx="8229600" cy="5386603"/>
          </a:xfrm>
          <a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 t="-1019" r="-222"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848766"/>
                  </p:ext>
                </p:extLst>
              </p:nvPr>
            </p:nvGraphicFramePr>
            <p:xfrm>
              <a:off x="971600" y="2132856"/>
              <a:ext cx="4176464" cy="274320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160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días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Trabajadores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0 −5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5 −10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10−15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15 −20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20−25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848766"/>
                  </p:ext>
                </p:extLst>
              </p:nvPr>
            </p:nvGraphicFramePr>
            <p:xfrm>
              <a:off x="971600" y="2132856"/>
              <a:ext cx="4176464" cy="274320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160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días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Trabajadores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972" t="-109333" r="-96338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972" t="-206579" r="-96338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972" t="-310667" r="-9633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972" t="-410667" r="-9633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972" t="-510667" r="-9633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2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410130"/>
            <a:ext cx="8640960" cy="54586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2800" dirty="0" smtClean="0">
                <a:effectLst/>
              </a:rPr>
              <a:t>3. Un </a:t>
            </a:r>
            <a:r>
              <a:rPr lang="es-ES" sz="2800" dirty="0">
                <a:effectLst/>
              </a:rPr>
              <a:t>fabricante de neumáticos ha recabado, de los diferentes concesionarios, </a:t>
            </a:r>
            <a:r>
              <a:rPr lang="es-ES" sz="2800" dirty="0" smtClean="0">
                <a:effectLst/>
              </a:rPr>
              <a:t>información </a:t>
            </a:r>
            <a:r>
              <a:rPr lang="es-ES" sz="2800" dirty="0">
                <a:effectLst/>
              </a:rPr>
              <a:t>sobre la cantidad de miles de kilómetros recorridos por un modelo </a:t>
            </a:r>
            <a:r>
              <a:rPr lang="es-ES" sz="2800" dirty="0" smtClean="0">
                <a:effectLst/>
              </a:rPr>
              <a:t>concreto </a:t>
            </a:r>
            <a:r>
              <a:rPr lang="es-ES" sz="2800" dirty="0">
                <a:effectLst/>
              </a:rPr>
              <a:t>de esos neumáticos hasta que se ha producido un pinchazo o un reventón </a:t>
            </a:r>
            <a:r>
              <a:rPr lang="es-ES" sz="2800" dirty="0" smtClean="0">
                <a:effectLst/>
              </a:rPr>
              <a:t>del </a:t>
            </a:r>
            <a:r>
              <a:rPr lang="es-ES" sz="2800" dirty="0">
                <a:effectLst/>
              </a:rPr>
              <a:t>neumático. Los concesionarios la han proporcionado los siguientes datos: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0964"/>
                  </p:ext>
                </p:extLst>
              </p:nvPr>
            </p:nvGraphicFramePr>
            <p:xfrm>
              <a:off x="2699792" y="3119010"/>
              <a:ext cx="6120680" cy="3222456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3060340">
                      <a:extLst>
                        <a:ext uri="{9D8B030D-6E8A-4147-A177-3AD203B41FA5}">
                          <a16:colId xmlns:a16="http://schemas.microsoft.com/office/drawing/2014/main" val="1024720012"/>
                        </a:ext>
                      </a:extLst>
                    </a:gridCol>
                    <a:gridCol w="3060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8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Miles de kilómetros</a:t>
                          </a:r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Cantidad de neumáticos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4−17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17</m:t>
                                    </m:r>
                                    <m:r>
                                      <a:rPr lang="es-CL" sz="2000" smtClean="0"/>
                                      <m:t>−30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30</m:t>
                                    </m:r>
                                    <m:r>
                                      <a:rPr lang="es-CL" sz="2000" smtClean="0"/>
                                      <m:t>−</m:t>
                                    </m:r>
                                    <m:r>
                                      <a:rPr lang="es-CL" sz="2000" smtClean="0"/>
                                      <m:t>43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19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4</m:t>
                                    </m:r>
                                    <m:r>
                                      <a:rPr lang="es-CL" sz="2000" smtClean="0"/>
                                      <m:t>3</m:t>
                                    </m:r>
                                    <m:r>
                                      <a:rPr lang="es-CL" sz="2000" smtClean="0"/>
                                      <m:t>−</m:t>
                                    </m:r>
                                    <m:r>
                                      <a:rPr lang="es-CL" sz="2000" smtClean="0"/>
                                      <m:t>56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27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56</m:t>
                                    </m:r>
                                    <m:r>
                                      <a:rPr lang="es-CL" sz="2000" smtClean="0"/>
                                      <m:t>−</m:t>
                                    </m:r>
                                    <m:r>
                                      <a:rPr lang="es-CL" sz="2000" smtClean="0"/>
                                      <m:t>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29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69</m:t>
                                    </m:r>
                                    <m:r>
                                      <a:rPr lang="es-CL" sz="2000" smtClean="0"/>
                                      <m:t>−</m:t>
                                    </m:r>
                                    <m:r>
                                      <a:rPr lang="es-CL" sz="2000" smtClean="0"/>
                                      <m:t>82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14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000" smtClean="0"/>
                                    </m:ctrlPr>
                                  </m:dPr>
                                  <m:e>
                                    <m:r>
                                      <a:rPr lang="es-CL" sz="2000" smtClean="0"/>
                                      <m:t>82</m:t>
                                    </m:r>
                                    <m:r>
                                      <a:rPr lang="es-CL" sz="2000" smtClean="0"/>
                                      <m:t>−</m:t>
                                    </m:r>
                                    <m:r>
                                      <a:rPr lang="es-CL" sz="2000" smtClean="0"/>
                                      <m:t>95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7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0964"/>
                  </p:ext>
                </p:extLst>
              </p:nvPr>
            </p:nvGraphicFramePr>
            <p:xfrm>
              <a:off x="2699792" y="3119010"/>
              <a:ext cx="6120680" cy="3222456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3060340">
                      <a:extLst>
                        <a:ext uri="{9D8B030D-6E8A-4147-A177-3AD203B41FA5}">
                          <a16:colId xmlns:a16="http://schemas.microsoft.com/office/drawing/2014/main" val="1024720012"/>
                        </a:ext>
                      </a:extLst>
                    </a:gridCol>
                    <a:gridCol w="3060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8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Miles de kilómetros</a:t>
                          </a:r>
                          <a:endParaRPr lang="es-E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Cantidad de neumáticos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105970" r="-102187" b="-6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209091" r="-102187" b="-5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309091" r="-102187" b="-4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19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409091" r="-102187" b="-3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27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501493" r="-102187" b="-2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29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610606" r="-10218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14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28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392" t="-710606" r="-102187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dirty="0" smtClean="0"/>
                            <a:t>7</a:t>
                          </a:r>
                          <a:endParaRPr lang="es-E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80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546648"/>
                <a:ext cx="7404653" cy="4038600"/>
              </a:xfrm>
            </p:spPr>
            <p:txBody>
              <a:bodyPr>
                <a:normAutofit/>
              </a:bodyPr>
              <a:lstStyle/>
              <a:p>
                <a:endParaRPr lang="es-ES" sz="2800" dirty="0" smtClean="0"/>
              </a:p>
              <a:p>
                <a:endParaRPr lang="es-ES" sz="2800" dirty="0"/>
              </a:p>
              <a:p>
                <a:endParaRPr lang="es-ES" sz="2800" dirty="0" smtClean="0"/>
              </a:p>
              <a:p>
                <a:endParaRPr lang="es-ES" sz="2800" dirty="0"/>
              </a:p>
              <a:p>
                <a:endParaRPr lang="es-ES" sz="2800" dirty="0" smtClean="0"/>
              </a:p>
              <a:p>
                <a:endParaRPr lang="es-ES" sz="2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s-ES" sz="2800" b="0" i="1" smtClean="0">
                          <a:latin typeface="Cambria Math"/>
                        </a:rPr>
                        <m:t>=55,87</m:t>
                      </m:r>
                    </m:oMath>
                  </m:oMathPara>
                </a14:m>
                <a:endParaRPr lang="es-ES" sz="2800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𝑀𝑜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≈57,53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546648"/>
                <a:ext cx="7404653" cy="4038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738964"/>
                  </p:ext>
                </p:extLst>
              </p:nvPr>
            </p:nvGraphicFramePr>
            <p:xfrm>
              <a:off x="348101" y="260648"/>
              <a:ext cx="8424938" cy="457200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6327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27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593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9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Miles de kilómetros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Marca de clase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Cantidad de neumáticos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4−17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17−30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23,5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30−43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36,5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43−56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49,5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27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56−69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62,5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69−82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75,5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14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080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800" smtClean="0"/>
                                    </m:ctrlPr>
                                  </m:dPr>
                                  <m:e>
                                    <m:r>
                                      <a:rPr lang="es-ES" sz="2800" smtClean="0"/>
                                      <m:t>82−95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88,5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7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738964"/>
                  </p:ext>
                </p:extLst>
              </p:nvPr>
            </p:nvGraphicFramePr>
            <p:xfrm>
              <a:off x="348101" y="260648"/>
              <a:ext cx="8424938" cy="457200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6327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27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593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Miles de kilómetros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Marca de clase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Cantidad de neumáticos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192941" r="-222685" b="-6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292941" r="-222685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23,5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388372" r="-222685" b="-4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36,5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494118" r="-222685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49,5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27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594118" r="-22268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62,5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694118" r="-22268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75,5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14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620" t="-794118" r="-22268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88,5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7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66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272440"/>
            <a:ext cx="7406640" cy="135636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Mediana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12098" y="1412776"/>
            <a:ext cx="8496944" cy="5112568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Es aquel valor que no supera, ni es superado, por más de la mitad de las observaciones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r>
              <a:rPr lang="es-ES" sz="2800" dirty="0" smtClean="0"/>
              <a:t>Cuando en un conjunto de datos existen valores extremos, el indicador más representativo es la mediana ya que, a diferencia de la media, ésta no se ve afectada por éstos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r>
              <a:rPr lang="es-ES" sz="2800" dirty="0" smtClean="0"/>
              <a:t> ¿Qué </a:t>
            </a:r>
            <a:r>
              <a:rPr lang="es-ES" sz="2800" dirty="0"/>
              <a:t>problema se nos presenta cuando los datos están agrupados?, </a:t>
            </a:r>
            <a:r>
              <a:rPr lang="es-ES" sz="2800" dirty="0" smtClean="0"/>
              <a:t>¿Entre </a:t>
            </a:r>
            <a:r>
              <a:rPr lang="es-ES" sz="2800" dirty="0"/>
              <a:t>qué valores podemos saber que se encuentra la mediana?, </a:t>
            </a:r>
            <a:r>
              <a:rPr lang="es-ES" sz="2800" dirty="0" smtClean="0"/>
              <a:t>¿Cómo </a:t>
            </a:r>
            <a:r>
              <a:rPr lang="es-ES" sz="2800" dirty="0"/>
              <a:t>podríamos saber si debería estar más cerca del límite inferior o superior del intervalo</a:t>
            </a:r>
            <a:r>
              <a:rPr lang="es-ES" sz="2800" dirty="0" smtClean="0"/>
              <a:t>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420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75184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Cálculo de la Mediana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8867" b="18607"/>
          <a:stretch/>
        </p:blipFill>
        <p:spPr>
          <a:xfrm>
            <a:off x="168082" y="1700808"/>
            <a:ext cx="8784976" cy="42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Ejemplo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8876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3608" y="515719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  <a:latin typeface="+mn-lt"/>
              </a:rPr>
              <a:t>Encontrar la mediana.</a:t>
            </a:r>
            <a:endParaRPr lang="es-CL" sz="2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3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Calculemos la mediana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39" y="1772816"/>
            <a:ext cx="831920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7688"/>
            <a:ext cx="6923112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Reemplazando en la fórmula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7" y="2057400"/>
            <a:ext cx="8424936" cy="4038600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800" dirty="0"/>
              <a:t>Es decir, el 50% de los niños con </a:t>
            </a:r>
            <a:r>
              <a:rPr lang="es-ES" sz="2800" dirty="0" smtClean="0"/>
              <a:t>sobrepeso tienen </a:t>
            </a:r>
            <a:r>
              <a:rPr lang="es-ES" sz="2800" dirty="0"/>
              <a:t>una edad </a:t>
            </a:r>
            <a:r>
              <a:rPr lang="es-ES" sz="2800" dirty="0" smtClean="0"/>
              <a:t>igual o </a:t>
            </a:r>
            <a:r>
              <a:rPr lang="es-ES" sz="2800" dirty="0"/>
              <a:t>menor a 16,8 meses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86149" cy="864096"/>
          </a:xfrm>
          <a:prstGeom prst="rect">
            <a:avLst/>
          </a:prstGeom>
          <a:noFill/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1401906" cy="504056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307114"/>
            <a:ext cx="7406640" cy="1356360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Ejercicios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7" y="1340768"/>
            <a:ext cx="8496944" cy="47552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s-ES" sz="2800" dirty="0" smtClean="0">
                <a:effectLst/>
              </a:rPr>
              <a:t>1. La tabla de frecuencias resume la información obtenida de la medición del coeficiente intelectual (CI) de 65 niños.</a:t>
            </a:r>
          </a:p>
          <a:p>
            <a:pPr marL="109728" indent="0">
              <a:buNone/>
            </a:pPr>
            <a:endParaRPr lang="es-ES" sz="2800" dirty="0"/>
          </a:p>
          <a:p>
            <a:pPr marL="109728" indent="0">
              <a:buNone/>
            </a:pPr>
            <a:endParaRPr lang="es-ES" sz="2800" dirty="0" smtClean="0"/>
          </a:p>
          <a:p>
            <a:pPr marL="109728" indent="0">
              <a:buNone/>
            </a:pPr>
            <a:endParaRPr lang="es-ES" sz="2800" dirty="0"/>
          </a:p>
          <a:p>
            <a:pPr marL="109728" indent="0">
              <a:buNone/>
            </a:pPr>
            <a:endParaRPr lang="es-ES" sz="2800" dirty="0" smtClean="0"/>
          </a:p>
          <a:p>
            <a:pPr marL="109728" indent="0">
              <a:buNone/>
            </a:pPr>
            <a:endParaRPr lang="es-ES" sz="2800" dirty="0"/>
          </a:p>
          <a:p>
            <a:pPr marL="109728" indent="0">
              <a:buNone/>
            </a:pPr>
            <a:endParaRPr lang="es-ES" sz="2800" dirty="0" smtClean="0"/>
          </a:p>
          <a:p>
            <a:pPr marL="109728" indent="0">
              <a:buNone/>
            </a:pPr>
            <a:endParaRPr lang="es-ES" sz="2800" dirty="0" smtClean="0"/>
          </a:p>
          <a:p>
            <a:pPr marL="109728" indent="0">
              <a:buNone/>
            </a:pPr>
            <a:r>
              <a:rPr lang="es-ES" sz="2800" dirty="0" smtClean="0">
                <a:effectLst/>
              </a:rPr>
              <a:t>Calcular la mediana de la muestra</a:t>
            </a:r>
          </a:p>
          <a:p>
            <a:pPr marL="109728" indent="0">
              <a:buNone/>
            </a:pPr>
            <a:endParaRPr lang="es-ES" sz="2800" dirty="0"/>
          </a:p>
          <a:p>
            <a:pPr marL="109728" indent="0">
              <a:buNone/>
            </a:pPr>
            <a:endParaRPr lang="es-ES" sz="2800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67106"/>
              </p:ext>
            </p:extLst>
          </p:nvPr>
        </p:nvGraphicFramePr>
        <p:xfrm>
          <a:off x="1979712" y="2636912"/>
          <a:ext cx="5688632" cy="3108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C.I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Nº</a:t>
                      </a:r>
                      <a:r>
                        <a:rPr lang="es-ES" sz="2800" baseline="0" dirty="0" smtClean="0"/>
                        <a:t> de niños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80 –</a:t>
                      </a:r>
                      <a:r>
                        <a:rPr lang="es-ES" sz="2800" baseline="0" dirty="0" smtClean="0"/>
                        <a:t> 89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3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90 – 99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14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100 – 109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22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110 – 119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120 - 129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7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0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Objetivo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es-ES" sz="2800" dirty="0"/>
              <a:t>Estiman medidas de tendencia central para datos </a:t>
            </a:r>
            <a:r>
              <a:rPr lang="es-ES" sz="2800" dirty="0" smtClean="0"/>
              <a:t>agrupados descubriendo complejidad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637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93203" y="4653136"/>
                <a:ext cx="8229600" cy="193021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𝑀𝑒</m:t>
                      </m:r>
                      <m:r>
                        <a:rPr lang="es-ES" sz="2800" b="0" i="1" smtClean="0">
                          <a:latin typeface="Cambria Math"/>
                        </a:rPr>
                        <m:t>=100+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/>
                            </a:rPr>
                            <m:t>32,5 −17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/>
                            </a:rPr>
                            <m:t>22</m:t>
                          </m:r>
                        </m:den>
                      </m:f>
                      <m:r>
                        <a:rPr lang="es-ES" sz="2800" b="0" i="1" smtClean="0">
                          <a:latin typeface="Cambria Math"/>
                        </a:rPr>
                        <m:t> </m:t>
                      </m:r>
                      <m:r>
                        <a:rPr lang="es-ES" sz="2800" b="0" i="1" smtClean="0">
                          <a:latin typeface="Cambria Math"/>
                          <a:sym typeface="Wingdings"/>
                        </a:rPr>
                        <m:t> 9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  <a:sym typeface="Wingdings"/>
                        </a:rPr>
                        <m:t>≈106,34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203" y="4653136"/>
                <a:ext cx="8229600" cy="19302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502954"/>
                  </p:ext>
                </p:extLst>
              </p:nvPr>
            </p:nvGraphicFramePr>
            <p:xfrm>
              <a:off x="827583" y="476672"/>
              <a:ext cx="7560840" cy="353568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2802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01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40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01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C.I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Marca de clase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Nº</a:t>
                          </a:r>
                          <a:r>
                            <a:rPr lang="es-ES" sz="2800" baseline="0" dirty="0" smtClean="0"/>
                            <a:t> de niños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2800" smtClean="0"/>
                                    </m:ctrlPr>
                                  </m:sSubPr>
                                  <m:e>
                                    <m:r>
                                      <a:rPr lang="es-ES" sz="2800" smtClean="0"/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2800" smtClean="0"/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80 –</a:t>
                          </a:r>
                          <a:r>
                            <a:rPr lang="es-ES" sz="2800" baseline="0" dirty="0" smtClean="0"/>
                            <a:t> 89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90 – 99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94,5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14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17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100 – 109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22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110 – 119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114,5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58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120 - 129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124,5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7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65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502954"/>
                  </p:ext>
                </p:extLst>
              </p:nvPr>
            </p:nvGraphicFramePr>
            <p:xfrm>
              <a:off x="827583" y="476672"/>
              <a:ext cx="7560840" cy="353568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2802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01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40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01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C.I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Marca de clase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Nº</a:t>
                          </a:r>
                          <a:r>
                            <a:rPr lang="es-ES" sz="2800" baseline="0" dirty="0" smtClean="0"/>
                            <a:t> de niños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387891" t="-5806" r="-4297" b="-29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80 –</a:t>
                          </a:r>
                          <a:r>
                            <a:rPr lang="es-ES" sz="2800" baseline="0" dirty="0" smtClean="0"/>
                            <a:t> 89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84,5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90 – 99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94,5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14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17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100 – 109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104,5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22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39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110 – 119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114,5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58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120 - 129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124,5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7</a:t>
                          </a:r>
                          <a:endParaRPr lang="es-E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800" dirty="0" smtClean="0"/>
                            <a:t>65</a:t>
                          </a:r>
                          <a:endParaRPr lang="es-E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9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476673"/>
            <a:ext cx="4320480" cy="54726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S" sz="2800" dirty="0"/>
              <a:t>2. Una prestigiosa frutería tiene como norma clasificar los mangos según su </a:t>
            </a:r>
            <a:r>
              <a:rPr lang="es-ES" sz="2800" dirty="0" smtClean="0"/>
              <a:t>tamaño</a:t>
            </a:r>
            <a:r>
              <a:rPr lang="es-ES" sz="2800" dirty="0"/>
              <a:t>, de cara a la venta, en superiores y normales. </a:t>
            </a:r>
            <a:r>
              <a:rPr lang="es-ES" sz="2800" dirty="0" smtClean="0"/>
              <a:t>Los superiores </a:t>
            </a:r>
            <a:r>
              <a:rPr lang="es-ES" sz="2800" dirty="0"/>
              <a:t>son aquellos </a:t>
            </a:r>
            <a:r>
              <a:rPr lang="es-ES" sz="2800" dirty="0" smtClean="0"/>
              <a:t>cuyo </a:t>
            </a:r>
            <a:r>
              <a:rPr lang="es-ES" sz="2800" dirty="0"/>
              <a:t>peso es superior a 450 g. De una partida, representativa de los mangos que </a:t>
            </a:r>
            <a:r>
              <a:rPr lang="es-ES" sz="2800" dirty="0" smtClean="0"/>
              <a:t>recibe </a:t>
            </a:r>
            <a:r>
              <a:rPr lang="es-ES" sz="2800" dirty="0"/>
              <a:t>normalmente, se ha obtenido la distribución de frecuencias siguientes: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869298"/>
                  </p:ext>
                </p:extLst>
              </p:nvPr>
            </p:nvGraphicFramePr>
            <p:xfrm>
              <a:off x="4788024" y="1412776"/>
              <a:ext cx="3984104" cy="493776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111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Peso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mangos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250 −300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300 −350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350 −400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400 −450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450 −500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32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500 −550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550 −600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19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600 −650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650 −700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869298"/>
                  </p:ext>
                </p:extLst>
              </p:nvPr>
            </p:nvGraphicFramePr>
            <p:xfrm>
              <a:off x="4788024" y="1412776"/>
              <a:ext cx="3984104" cy="493776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111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Peso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mangos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189333" r="-91931" b="-8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289333" r="-91931" b="-7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389333" r="-91931" b="-6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482895" r="-91931" b="-5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590667" r="-91931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32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690667" r="-91931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790667" r="-91931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19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890667" r="-91931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017" t="-990667" r="-9193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4 CuadroTexto"/>
          <p:cNvSpPr txBox="1"/>
          <p:nvPr/>
        </p:nvSpPr>
        <p:spPr>
          <a:xfrm>
            <a:off x="663030" y="59492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+mn-lt"/>
              </a:rPr>
              <a:t>Calcular las MTC</a:t>
            </a:r>
            <a:endParaRPr lang="es-ES" sz="2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7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92118" y="5805264"/>
                <a:ext cx="8266690" cy="634075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s-ES" sz="28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</a:rPr>
                        <m:t>467,69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</m:t>
                      </m:r>
                      <m:r>
                        <a:rPr lang="es-ES" sz="2800" b="0" i="1" smtClean="0">
                          <a:latin typeface="Cambria Math"/>
                        </a:rPr>
                        <m:t>𝑀𝑒</m:t>
                      </m:r>
                      <m:r>
                        <a:rPr lang="es-ES" sz="2800" b="0" i="1" smtClean="0">
                          <a:latin typeface="Cambria Math"/>
                        </a:rPr>
                        <m:t>=468,75        </m:t>
                      </m:r>
                      <m:r>
                        <a:rPr lang="es-ES" sz="2800" b="0" i="1" smtClean="0">
                          <a:latin typeface="Cambria Math"/>
                        </a:rPr>
                        <m:t>𝑀𝑜</m:t>
                      </m:r>
                      <m:r>
                        <a:rPr lang="es-ES" sz="2800" b="0" i="1" smtClean="0">
                          <a:latin typeface="Cambria Math"/>
                        </a:rPr>
                        <m:t>=468,42</m:t>
                      </m:r>
                    </m:oMath>
                  </m:oMathPara>
                </a14:m>
                <a:endParaRPr lang="es-ES" sz="2800" b="0" dirty="0" smtClean="0"/>
              </a:p>
              <a:p>
                <a:pPr marL="109728" indent="0">
                  <a:buNone/>
                </a:pPr>
                <a:endParaRPr lang="es-ES" sz="2800" dirty="0"/>
              </a:p>
            </p:txBody>
          </p:sp>
        </mc:Choice>
        <mc:Fallback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118" y="5805264"/>
                <a:ext cx="8266690" cy="634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282850"/>
                  </p:ext>
                </p:extLst>
              </p:nvPr>
            </p:nvGraphicFramePr>
            <p:xfrm>
              <a:off x="492118" y="476672"/>
              <a:ext cx="8136904" cy="493776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3828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18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799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55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Peso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Marca de clase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mangos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2400" smtClean="0"/>
                                    </m:ctrlPr>
                                  </m:sSubPr>
                                  <m:e>
                                    <m:r>
                                      <a:rPr lang="es-ES" sz="2400" smtClean="0"/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2400" smtClean="0"/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250 −300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300 −350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350 −400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400 −450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450 −500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32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500 −550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550 −600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19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124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600 −650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625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128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650 −700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675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282850"/>
                  </p:ext>
                </p:extLst>
              </p:nvPr>
            </p:nvGraphicFramePr>
            <p:xfrm>
              <a:off x="492118" y="476672"/>
              <a:ext cx="8136904" cy="493776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3828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18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799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55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Peso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Marca de clase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mangos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26667" t="-5926" r="-4706" b="-51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190667" r="-244757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290667" r="-244757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390667" r="-244757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484211" r="-244757" b="-522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592000" r="-244757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32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692000" r="-244757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105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792000" r="-244757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19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124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892000" r="-244757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625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128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790" t="-992000" r="-24475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675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28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7419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2800" dirty="0"/>
              <a:t>3. Para lanzar un nuevo producto al mercado, una empresa estudia el </a:t>
            </a:r>
            <a:r>
              <a:rPr lang="es-ES" sz="2800" dirty="0" smtClean="0"/>
              <a:t>tiempo </a:t>
            </a:r>
            <a:r>
              <a:rPr lang="es-ES" sz="2800" dirty="0"/>
              <a:t>de publicidad, en segundos, empleando en los medios audiovisuales por </a:t>
            </a:r>
            <a:r>
              <a:rPr lang="es-ES" sz="2800" dirty="0" smtClean="0"/>
              <a:t>otra </a:t>
            </a:r>
            <a:r>
              <a:rPr lang="es-ES" sz="2800" dirty="0"/>
              <a:t>empresa que produce un producto similar</a:t>
            </a:r>
            <a:r>
              <a:rPr lang="es-ES" sz="2800" dirty="0" smtClean="0"/>
              <a:t>.</a:t>
            </a:r>
            <a:endParaRPr lang="es-ES" sz="2800" dirty="0"/>
          </a:p>
          <a:p>
            <a:pPr marL="624078" indent="-514350">
              <a:buAutoNum type="alphaLcParenR"/>
            </a:pPr>
            <a:r>
              <a:rPr lang="es-ES" sz="2800" dirty="0" smtClean="0"/>
              <a:t>¿Cuál es la duración media de los anuncios?</a:t>
            </a:r>
          </a:p>
          <a:p>
            <a:pPr marL="624078" indent="-514350">
              <a:buAutoNum type="alphaLcParenR"/>
            </a:pPr>
            <a:r>
              <a:rPr lang="es-ES" sz="2800" dirty="0" smtClean="0"/>
              <a:t>¿Cuál es la duración más frecuente?</a:t>
            </a:r>
          </a:p>
          <a:p>
            <a:pPr marL="624078" indent="-514350">
              <a:buAutoNum type="alphaLcParenR"/>
            </a:pPr>
            <a:r>
              <a:rPr lang="es-ES" sz="2800" dirty="0" smtClean="0"/>
              <a:t>¿Bajo que duración se encuentra a lo más el 50% de los avisos? </a:t>
            </a:r>
            <a:endParaRPr lang="es-E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983420"/>
                  </p:ext>
                </p:extLst>
              </p:nvPr>
            </p:nvGraphicFramePr>
            <p:xfrm>
              <a:off x="3398818" y="3789040"/>
              <a:ext cx="5256584" cy="274320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3600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64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Duración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anuncios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0−20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20−25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17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25−30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30−40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9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40−60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983420"/>
                  </p:ext>
                </p:extLst>
              </p:nvPr>
            </p:nvGraphicFramePr>
            <p:xfrm>
              <a:off x="3398818" y="3789040"/>
              <a:ext cx="5256584" cy="274320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23600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64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Duración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anuncios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809" t="-109333" r="-126098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809" t="-206579" r="-126098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17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809" t="-310667" r="-12609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809" t="-410667" r="-12609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9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1809" t="-510667" r="-12609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59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68082" y="4063685"/>
            <a:ext cx="8784976" cy="2794315"/>
          </a:xfrm>
        </p:spPr>
        <p:txBody>
          <a:bodyPr/>
          <a:lstStyle/>
          <a:p>
            <a:pPr marL="624078" indent="-514350">
              <a:buAutoNum type="alphaLcParenR"/>
            </a:pPr>
            <a:r>
              <a:rPr lang="es-ES" sz="2800" dirty="0" smtClean="0"/>
              <a:t>La duración promedio de los anuncios es de 29,7 segundos.</a:t>
            </a:r>
          </a:p>
          <a:p>
            <a:pPr marL="624078" indent="-514350">
              <a:buAutoNum type="alphaLcParenR"/>
            </a:pPr>
            <a:r>
              <a:rPr lang="es-ES" sz="2800" dirty="0" smtClean="0"/>
              <a:t>La duración más frecuente es de 27,5 segundos.</a:t>
            </a:r>
          </a:p>
          <a:p>
            <a:pPr marL="624078" indent="-514350">
              <a:buAutoNum type="alphaLcParenR"/>
            </a:pPr>
            <a:r>
              <a:rPr lang="es-ES" sz="2800" dirty="0" smtClean="0"/>
              <a:t>A lo más el 50% de la muestra es menor o igual a 26,9 segundos.</a:t>
            </a:r>
          </a:p>
          <a:p>
            <a:pPr marL="624078" indent="-514350">
              <a:buAutoNum type="alphaLcParenR"/>
            </a:pPr>
            <a:endParaRPr lang="es-ES" sz="2800" dirty="0" smtClean="0"/>
          </a:p>
          <a:p>
            <a:pPr marL="624078" indent="-514350">
              <a:buAutoNum type="alphaLcParenR"/>
            </a:pPr>
            <a:endParaRPr lang="es-ES" dirty="0" smtClean="0"/>
          </a:p>
          <a:p>
            <a:pPr marL="109728" indent="0">
              <a:buNone/>
            </a:pP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313183"/>
                  </p:ext>
                </p:extLst>
              </p:nvPr>
            </p:nvGraphicFramePr>
            <p:xfrm>
              <a:off x="539552" y="404664"/>
              <a:ext cx="8208912" cy="310896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9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82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22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Duración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Marca de clase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anuncios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2400" smtClean="0"/>
                                    </m:ctrlPr>
                                  </m:sSubPr>
                                  <m:e>
                                    <m:r>
                                      <a:rPr lang="es-ES" sz="2400" smtClean="0"/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2400" smtClean="0"/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0−20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20−25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22,5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17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25−30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27,5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30−40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9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42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es-ES" sz="2400" smtClean="0"/>
                                    </m:ctrlPr>
                                  </m:dPr>
                                  <m:e>
                                    <m:r>
                                      <a:rPr lang="es-ES" sz="2400" smtClean="0"/>
                                      <m:t>40−60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313183"/>
                  </p:ext>
                </p:extLst>
              </p:nvPr>
            </p:nvGraphicFramePr>
            <p:xfrm>
              <a:off x="539552" y="404664"/>
              <a:ext cx="8208912" cy="310896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9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82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22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Duración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Marca de clase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Nº de anuncios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302077" t="-5926" r="-3264" b="-29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194" t="-190667" r="-326019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194" t="-286842" r="-32601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22,5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17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194" t="-392000" r="-32601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27,5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13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33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194" t="-492000" r="-32601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35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9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42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194" t="-592000" r="-32601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50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8</a:t>
                          </a:r>
                          <a:endParaRPr lang="es-E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 smtClean="0"/>
                            <a:t>50</a:t>
                          </a:r>
                          <a:endParaRPr lang="es-E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48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251" y="2057400"/>
            <a:ext cx="8107237" cy="4038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CL" sz="3200" dirty="0" smtClean="0"/>
              <a:t>¿Qué significa que los datos estén agrupados? </a:t>
            </a:r>
          </a:p>
          <a:p>
            <a:pPr marL="34290" indent="0">
              <a:buNone/>
            </a:pPr>
            <a:endParaRPr lang="es-CL" sz="3200" dirty="0"/>
          </a:p>
          <a:p>
            <a:pPr marL="34290" indent="0">
              <a:buNone/>
            </a:pPr>
            <a:r>
              <a:rPr lang="es-CL" sz="3200" dirty="0" smtClean="0"/>
              <a:t>¿Cómo podemos reconocerlos?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64886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Media o Promedio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" indent="0">
                  <a:buNone/>
                </a:pPr>
                <a:r>
                  <a:rPr lang="es-ES" sz="2800" dirty="0" smtClean="0"/>
                  <a:t>Para el cálculo de la media en el caso de datos agrupados utilizamos la siguiente fórmula</a:t>
                </a:r>
                <a:r>
                  <a:rPr lang="es-ES" sz="2800" dirty="0" smtClean="0"/>
                  <a:t>:</a:t>
                </a:r>
              </a:p>
              <a:p>
                <a:endParaRPr lang="es-ES" sz="28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s-E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/>
                                    </a:rPr>
                                    <m:t>𝑀𝑐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sz="2800" b="0" i="1" smtClean="0">
                                  <a:latin typeface="Cambria Math"/>
                                  <a:sym typeface="Wingdings"/>
                                </a:rPr>
                                <m:t></m:t>
                              </m:r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/>
                                      <a:sym typeface="Wingding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s-ES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sz="2800" dirty="0" smtClean="0"/>
              </a:p>
              <a:p>
                <a:pPr marL="109728" indent="0">
                  <a:buNone/>
                </a:pPr>
                <a:endParaRPr lang="es-ES" sz="2800" dirty="0"/>
              </a:p>
              <a:p>
                <a:pPr marL="34290" indent="0">
                  <a:buNone/>
                </a:pPr>
                <a:r>
                  <a:rPr lang="es-ES" sz="2800" dirty="0" smtClean="0"/>
                  <a:t>Donde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s-ES" sz="2800" dirty="0" smtClean="0"/>
                  <a:t> es el número de datos,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𝑀𝑐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800" dirty="0" smtClean="0"/>
                  <a:t> es la marca de clase de la clase i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800" dirty="0" smtClean="0"/>
                  <a:t> es la frecuencia absoluta de la clase i</a:t>
                </a:r>
                <a:endParaRPr lang="es-ES" sz="2800" dirty="0"/>
              </a:p>
            </p:txBody>
          </p:sp>
        </mc:Choice>
        <mc:Fallback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6" t="-2568" r="-1730" b="-9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1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Ejemplo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s-ES" sz="2400" dirty="0" smtClean="0">
                <a:effectLst/>
              </a:rPr>
              <a:t>Calculemos la media para los siguientes datos.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4974"/>
              </p:ext>
            </p:extLst>
          </p:nvPr>
        </p:nvGraphicFramePr>
        <p:xfrm>
          <a:off x="1331640" y="296418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Edad (meses)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Marca de clase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Niños con sobrepeso</a:t>
                      </a:r>
                      <a:r>
                        <a:rPr lang="es-ES" sz="2400" baseline="0" dirty="0" smtClean="0"/>
                        <a:t> (f</a:t>
                      </a:r>
                      <a:r>
                        <a:rPr lang="es-ES" sz="2400" baseline="-25000" dirty="0" smtClean="0"/>
                        <a:t>i </a:t>
                      </a:r>
                      <a:r>
                        <a:rPr lang="es-ES" sz="2400" baseline="0" dirty="0" smtClean="0"/>
                        <a:t>)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 – 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2,5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53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6 – 11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8,5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396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12 – 17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14,5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1.071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18 - 23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20,5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1.455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Total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2.975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133056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2800" dirty="0"/>
              <a:t>Es decir, los niños con sobrepeso tienen como promedio 16,24 meses</a:t>
            </a:r>
          </a:p>
          <a:p>
            <a:endParaRPr lang="es-ES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64423" cy="792088"/>
          </a:xfrm>
          <a:prstGeom prst="rect">
            <a:avLst/>
          </a:prstGeom>
          <a:noFill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2996952"/>
            <a:ext cx="1854206" cy="576064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57249" y="11663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Moda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68081" y="1196752"/>
                <a:ext cx="8784975" cy="4038600"/>
              </a:xfrm>
            </p:spPr>
            <p:txBody>
              <a:bodyPr>
                <a:noAutofit/>
              </a:bodyPr>
              <a:lstStyle/>
              <a:p>
                <a:pPr marL="34290" indent="0">
                  <a:buNone/>
                </a:pPr>
                <a:r>
                  <a:rPr lang="es-ES" sz="2800" dirty="0" smtClean="0"/>
                  <a:t>Para calcular la moda con datos agrupados utilizamos la siguiente fórmula</a:t>
                </a:r>
              </a:p>
              <a:p>
                <a:endParaRPr lang="es-ES" sz="2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𝑀𝑜</m:t>
                      </m:r>
                      <m:r>
                        <a:rPr lang="es-E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/>
                            </a:rPr>
                            <m:t>𝑖𝑛𝑓</m:t>
                          </m:r>
                        </m:sub>
                      </m:sSub>
                      <m:r>
                        <a:rPr lang="es-E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800" b="0" i="1" smtClean="0">
                          <a:latin typeface="Cambria Math"/>
                          <a:sym typeface="Wingdings"/>
                        </a:rPr>
                        <m:t> </m:t>
                      </m:r>
                      <m:r>
                        <a:rPr lang="es-ES" sz="2800" b="0" i="1" smtClean="0">
                          <a:latin typeface="Cambria Math"/>
                          <a:sym typeface="Wingdings"/>
                        </a:rPr>
                        <m:t>𝑎</m:t>
                      </m:r>
                    </m:oMath>
                  </m:oMathPara>
                </a14:m>
                <a:endParaRPr lang="es-ES" sz="2800" dirty="0" smtClean="0"/>
              </a:p>
              <a:p>
                <a:pPr marL="109728" indent="0">
                  <a:buNone/>
                </a:pPr>
                <a:endParaRPr lang="es-ES" sz="2800" dirty="0"/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s-ES" sz="2400" dirty="0" smtClean="0"/>
                  <a:t> corresponde al límite inferior del intervalo modal.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sz="2400" dirty="0" smtClean="0"/>
                  <a:t>corresponde a la diferencia entre la frecuencia del intervalo modal y el intervalo anterior.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400" dirty="0" smtClean="0"/>
                  <a:t> corresponde a la diferencia entre la frecuencia del intervalo modal y el intervalo siguiente.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s-ES" sz="2400" dirty="0" smtClean="0"/>
                  <a:t> corresponde a la amplitud del intervalo modal.</a:t>
                </a:r>
                <a:endParaRPr lang="es-ES" sz="2400" dirty="0"/>
              </a:p>
            </p:txBody>
          </p:sp>
        </mc:Choice>
        <mc:Fallback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081" y="1196752"/>
                <a:ext cx="8784975" cy="4038600"/>
              </a:xfrm>
              <a:blipFill>
                <a:blip r:embed="rId2"/>
                <a:stretch>
                  <a:fillRect l="-1041" t="-2413" b="-316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Ejemplo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5" y="1772816"/>
                <a:ext cx="8496944" cy="4323184"/>
              </a:xfrm>
            </p:spPr>
            <p:txBody>
              <a:bodyPr>
                <a:noAutofit/>
              </a:bodyPr>
              <a:lstStyle/>
              <a:p>
                <a:pPr marL="34290" indent="0">
                  <a:buNone/>
                </a:pPr>
                <a:r>
                  <a:rPr lang="es-ES" sz="2800" dirty="0" smtClean="0"/>
                  <a:t>Si utilizamos la misma tabla del ejemplo anterior, tenemos que: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s-ES" sz="2800" dirty="0" smtClean="0"/>
                  <a:t> = 18 </a:t>
                </a:r>
                <a:r>
                  <a:rPr lang="es-ES" sz="2800" dirty="0" smtClean="0">
                    <a:sym typeface="Wingdings" pitchFamily="2" charset="2"/>
                  </a:rPr>
                  <a:t> 18 - 23</a:t>
                </a:r>
                <a:endParaRPr lang="es-ES" sz="2800" dirty="0" smtClean="0"/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800" dirty="0" smtClean="0"/>
                  <a:t>= 1.455 – 1.071 = 384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800" dirty="0" smtClean="0"/>
                  <a:t> = 1.455 – 0 = 1.455</a:t>
                </a:r>
              </a:p>
              <a:p>
                <a:pPr marL="34290" indent="0">
                  <a:buNone/>
                </a:pPr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s-ES" sz="2800" dirty="0" smtClean="0"/>
                  <a:t> = 23 – 18 = 5</a:t>
                </a:r>
              </a:p>
              <a:p>
                <a:pPr marL="109728" indent="0">
                  <a:buNone/>
                </a:pPr>
                <a:endParaRPr lang="es-ES" sz="2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𝑀𝑜</m:t>
                      </m:r>
                      <m:r>
                        <a:rPr lang="es-ES" sz="2800" b="0" i="1" smtClean="0">
                          <a:latin typeface="Cambria Math"/>
                        </a:rPr>
                        <m:t>=18+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/>
                            </a:rPr>
                            <m:t>384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/>
                            </a:rPr>
                            <m:t>384+1.455</m:t>
                          </m:r>
                        </m:den>
                      </m:f>
                      <m:r>
                        <a:rPr lang="es-ES" sz="2800" b="0" i="1" smtClean="0">
                          <a:latin typeface="Cambria Math"/>
                        </a:rPr>
                        <m:t> </m:t>
                      </m:r>
                      <m:r>
                        <a:rPr lang="es-ES" sz="2800" b="0" i="1" smtClean="0">
                          <a:latin typeface="Cambria Math"/>
                          <a:sym typeface="Wingdings"/>
                        </a:rPr>
                        <m:t> 5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  <a:sym typeface="Wingdings"/>
                        </a:rPr>
                        <m:t>≈19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5" y="1772816"/>
                <a:ext cx="8496944" cy="4323184"/>
              </a:xfrm>
              <a:blipFill>
                <a:blip r:embed="rId2"/>
                <a:stretch>
                  <a:fillRect l="-1076" t="-239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8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43280" y="206328"/>
            <a:ext cx="7406640" cy="135636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Ejercicios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6451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s-ES" sz="2800" dirty="0" smtClean="0">
                <a:effectLst/>
              </a:rPr>
              <a:t>1. Al rendir un examen de conducción se mide la rapidez de reacción en segundos de cada persona. En un día de examen los tiempos registrados fueron los siguientes.</a:t>
            </a:r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pPr marL="109728" indent="0">
              <a:buNone/>
            </a:pPr>
            <a:endParaRPr lang="es-ES" sz="2800" dirty="0" smtClean="0"/>
          </a:p>
          <a:p>
            <a:pPr marL="109728" indent="0">
              <a:buNone/>
            </a:pPr>
            <a:endParaRPr lang="es-ES" sz="2800" dirty="0" smtClean="0">
              <a:effectLst/>
            </a:endParaRPr>
          </a:p>
          <a:p>
            <a:pPr marL="109728" indent="0">
              <a:buNone/>
            </a:pPr>
            <a:endParaRPr lang="es-ES" sz="2800" dirty="0" smtClean="0">
              <a:effectLst/>
            </a:endParaRPr>
          </a:p>
          <a:p>
            <a:pPr marL="109728" indent="0">
              <a:buNone/>
            </a:pPr>
            <a:r>
              <a:rPr lang="es-ES" sz="2800" dirty="0" smtClean="0">
                <a:effectLst/>
              </a:rPr>
              <a:t>Calcula la media y la moda</a:t>
            </a:r>
            <a:endParaRPr lang="es-ES" sz="2800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824536" cy="26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767</Words>
  <Application>Microsoft Office PowerPoint</Application>
  <PresentationFormat>Presentación en pantalla (4:3)</PresentationFormat>
  <Paragraphs>316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Cambria Math</vt:lpstr>
      <vt:lpstr>Comic Sans MS</vt:lpstr>
      <vt:lpstr>Corbel</vt:lpstr>
      <vt:lpstr>Wingdings</vt:lpstr>
      <vt:lpstr>Diseño personalizado</vt:lpstr>
      <vt:lpstr>Base</vt:lpstr>
      <vt:lpstr>Medidas de tendencia Central </vt:lpstr>
      <vt:lpstr>Objetivo</vt:lpstr>
      <vt:lpstr>Presentación de PowerPoint</vt:lpstr>
      <vt:lpstr>Media o Promedio</vt:lpstr>
      <vt:lpstr>Ejemplo</vt:lpstr>
      <vt:lpstr>Presentación de PowerPoint</vt:lpstr>
      <vt:lpstr>Moda</vt:lpstr>
      <vt:lpstr>Ejemplo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Mediana</vt:lpstr>
      <vt:lpstr>Cálculo de la Mediana</vt:lpstr>
      <vt:lpstr>Ejemplo</vt:lpstr>
      <vt:lpstr>Calculemos la mediana</vt:lpstr>
      <vt:lpstr>Reemplazando en la fórmula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Oyarneder Soto</dc:creator>
  <cp:lastModifiedBy>Carolina Gallardo</cp:lastModifiedBy>
  <cp:revision>30</cp:revision>
  <dcterms:created xsi:type="dcterms:W3CDTF">2016-01-26T19:31:47Z</dcterms:created>
  <dcterms:modified xsi:type="dcterms:W3CDTF">2019-12-16T18:17:43Z</dcterms:modified>
</cp:coreProperties>
</file>