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4" r:id="rId13"/>
    <p:sldId id="283" r:id="rId14"/>
    <p:sldId id="280" r:id="rId15"/>
    <p:sldId id="281" r:id="rId16"/>
    <p:sldId id="28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3" autoAdjust="0"/>
    <p:restoredTop sz="94660"/>
  </p:normalViewPr>
  <p:slideViewPr>
    <p:cSldViewPr snapToGrid="0">
      <p:cViewPr>
        <p:scale>
          <a:sx n="50" d="100"/>
          <a:sy n="50" d="100"/>
        </p:scale>
        <p:origin x="1596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5/27/2020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5/27/2020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5/27/2020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5/27/2020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5/27/2020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2429" y="304800"/>
            <a:ext cx="8527142" cy="279390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s-ES" noProof="1">
                <a:solidFill>
                  <a:srgbClr val="000000"/>
                </a:solidFill>
                <a:latin typeface="Comic Sans MS"/>
                <a:cs typeface="Comic Sans MS"/>
              </a:rPr>
              <a:t>Clase de Lenguaje</a:t>
            </a:r>
            <a:br>
              <a:rPr lang="es-ES" noProof="1">
                <a:solidFill>
                  <a:srgbClr val="000000"/>
                </a:solidFill>
                <a:latin typeface="Comic Sans MS"/>
                <a:cs typeface="Comic Sans MS"/>
              </a:rPr>
            </a:br>
            <a:r>
              <a:rPr lang="es-ES" noProof="1">
                <a:solidFill>
                  <a:srgbClr val="000000"/>
                </a:solidFill>
                <a:latin typeface="Comic Sans MS"/>
                <a:cs typeface="Comic Sans MS"/>
              </a:rPr>
              <a:t>2 básico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429" y="3259212"/>
            <a:ext cx="8527142" cy="838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3600" noProof="1">
                <a:latin typeface="Comic Sans MS"/>
                <a:cs typeface="Comic Sans MS"/>
              </a:rPr>
              <a:t>La anécdota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330A705-3CF4-4271-9E39-D64E7CED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5" y="1511968"/>
            <a:ext cx="11428692" cy="383406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EC7F080-1520-473B-A1B4-384413A5092F}"/>
              </a:ext>
            </a:extLst>
          </p:cNvPr>
          <p:cNvSpPr>
            <a:spLocks noChangeAspect="1"/>
          </p:cNvSpPr>
          <p:nvPr/>
        </p:nvSpPr>
        <p:spPr>
          <a:xfrm>
            <a:off x="5416899" y="3263105"/>
            <a:ext cx="723900" cy="72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B4B38F2-28E6-4CD3-83A6-1FABCC66EF05}"/>
              </a:ext>
            </a:extLst>
          </p:cNvPr>
          <p:cNvSpPr>
            <a:spLocks/>
          </p:cNvSpPr>
          <p:nvPr/>
        </p:nvSpPr>
        <p:spPr>
          <a:xfrm rot="21110668">
            <a:off x="7215342" y="4395859"/>
            <a:ext cx="723509" cy="720000"/>
          </a:xfrm>
          <a:prstGeom prst="ellipse">
            <a:avLst/>
          </a:prstGeom>
          <a:solidFill>
            <a:srgbClr val="FE9E00"/>
          </a:solidFill>
          <a:ln>
            <a:solidFill>
              <a:srgbClr val="FE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B7C890D-3D59-4830-B5DF-859FB09A64AA}"/>
              </a:ext>
            </a:extLst>
          </p:cNvPr>
          <p:cNvSpPr/>
          <p:nvPr/>
        </p:nvSpPr>
        <p:spPr>
          <a:xfrm>
            <a:off x="5415879" y="4395859"/>
            <a:ext cx="722922" cy="7199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AE00584-9871-4C8D-B046-9827A875FE8A}"/>
              </a:ext>
            </a:extLst>
          </p:cNvPr>
          <p:cNvSpPr/>
          <p:nvPr/>
        </p:nvSpPr>
        <p:spPr>
          <a:xfrm>
            <a:off x="7167930" y="3263105"/>
            <a:ext cx="722924" cy="720000"/>
          </a:xfrm>
          <a:prstGeom prst="ellipse">
            <a:avLst/>
          </a:prstGeom>
          <a:solidFill>
            <a:srgbClr val="418AB3"/>
          </a:solidFill>
          <a:ln>
            <a:solidFill>
              <a:srgbClr val="418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51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BE139F-C057-44FF-89CD-A6EEF843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01" y="1155032"/>
            <a:ext cx="10503602" cy="4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5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8143" y="1494354"/>
            <a:ext cx="7160869" cy="1151821"/>
          </a:xfrm>
        </p:spPr>
        <p:txBody>
          <a:bodyPr>
            <a:normAutofit/>
          </a:bodyPr>
          <a:lstStyle/>
          <a:p>
            <a:pPr algn="ctr"/>
            <a:r>
              <a:rPr lang="es-CL" sz="4800" b="1" u="sng" dirty="0">
                <a:latin typeface="Comic Sans MS"/>
                <a:cs typeface="Comic Sans MS"/>
              </a:rPr>
              <a:t>La anécdota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2695" y="2746661"/>
            <a:ext cx="7166318" cy="914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CL" sz="3600" dirty="0">
                <a:solidFill>
                  <a:schemeClr val="accent4"/>
                </a:solidFill>
                <a:latin typeface="Comic Sans MS"/>
                <a:cs typeface="Comic Sans MS"/>
              </a:rPr>
              <a:t>La anécdota es el relato de un hecho curioso, interesante, divertido o triste que nos ha sucedido. </a:t>
            </a:r>
          </a:p>
        </p:txBody>
      </p:sp>
    </p:spTree>
    <p:extLst>
      <p:ext uri="{BB962C8B-B14F-4D97-AF65-F5344CB8AC3E}">
        <p14:creationId xmlns:p14="http://schemas.microsoft.com/office/powerpoint/2010/main" val="118311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8276FA0-B458-414B-851F-923EDEDB4A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36184" y="88534"/>
            <a:ext cx="9719631" cy="66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9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90F26-F70D-49F9-A923-76C724F5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00416"/>
          </a:xfrm>
        </p:spPr>
        <p:txBody>
          <a:bodyPr>
            <a:normAutofit/>
          </a:bodyPr>
          <a:lstStyle/>
          <a:p>
            <a:pPr algn="ctr"/>
            <a:r>
              <a:rPr lang="es-CL" sz="4400" b="1" u="sng" dirty="0">
                <a:solidFill>
                  <a:schemeClr val="tx2"/>
                </a:solidFill>
                <a:latin typeface="Comic Sans MS"/>
                <a:cs typeface="Comic Sans MS"/>
              </a:rPr>
              <a:t>Ahora te toca a ti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BFA95-16FF-4585-90B6-68C92AE2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88" y="1699012"/>
            <a:ext cx="10978440" cy="368070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CL" sz="12800" dirty="0">
                <a:solidFill>
                  <a:srgbClr val="000000"/>
                </a:solidFill>
                <a:latin typeface="Comic Sans MS"/>
                <a:cs typeface="Comic Sans MS"/>
              </a:rPr>
              <a:t>Te invitamos a escribir tu propia anécdota.</a:t>
            </a:r>
          </a:p>
          <a:p>
            <a:pPr algn="just">
              <a:lnSpc>
                <a:spcPct val="130000"/>
              </a:lnSpc>
            </a:pPr>
            <a:r>
              <a:rPr lang="es-CL" sz="12800" dirty="0">
                <a:solidFill>
                  <a:srgbClr val="000000"/>
                </a:solidFill>
                <a:latin typeface="Comic Sans MS"/>
                <a:cs typeface="Comic Sans MS"/>
              </a:rPr>
              <a:t>Para eso debes seguir los pasos de la guía de trabajo “La anécdota” que está en intranet.</a:t>
            </a:r>
          </a:p>
          <a:p>
            <a:pPr algn="just">
              <a:lnSpc>
                <a:spcPct val="130000"/>
              </a:lnSpc>
            </a:pPr>
            <a:r>
              <a:rPr lang="es-CL" sz="12800" dirty="0">
                <a:solidFill>
                  <a:srgbClr val="000000"/>
                </a:solidFill>
                <a:latin typeface="Comic Sans MS"/>
                <a:cs typeface="Comic Sans MS"/>
              </a:rPr>
              <a:t>La fecha de entrega es para la semana del 8 de junio. </a:t>
            </a:r>
          </a:p>
          <a:p>
            <a:pPr algn="just">
              <a:lnSpc>
                <a:spcPct val="130000"/>
              </a:lnSpc>
            </a:pPr>
            <a:r>
              <a:rPr lang="es-CL" sz="12800" dirty="0">
                <a:solidFill>
                  <a:srgbClr val="000000"/>
                </a:solidFill>
                <a:latin typeface="Comic Sans MS"/>
                <a:cs typeface="Comic Sans MS"/>
              </a:rPr>
              <a:t>Juntos revisaremos la pauta que está a continuación.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251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5F4E761-9542-4B98-87E5-91A0DB620AA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507087"/>
              </p:ext>
            </p:extLst>
          </p:nvPr>
        </p:nvGraphicFramePr>
        <p:xfrm>
          <a:off x="1363121" y="391792"/>
          <a:ext cx="9465758" cy="607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5286">
                  <a:extLst>
                    <a:ext uri="{9D8B030D-6E8A-4147-A177-3AD203B41FA5}">
                      <a16:colId xmlns:a16="http://schemas.microsoft.com/office/drawing/2014/main" val="3688483031"/>
                    </a:ext>
                  </a:extLst>
                </a:gridCol>
                <a:gridCol w="1276254">
                  <a:extLst>
                    <a:ext uri="{9D8B030D-6E8A-4147-A177-3AD203B41FA5}">
                      <a16:colId xmlns:a16="http://schemas.microsoft.com/office/drawing/2014/main" val="2787697634"/>
                    </a:ext>
                  </a:extLst>
                </a:gridCol>
                <a:gridCol w="1294218">
                  <a:extLst>
                    <a:ext uri="{9D8B030D-6E8A-4147-A177-3AD203B41FA5}">
                      <a16:colId xmlns:a16="http://schemas.microsoft.com/office/drawing/2014/main" val="1705197473"/>
                    </a:ext>
                  </a:extLst>
                </a:gridCol>
              </a:tblGrid>
              <a:tr h="935399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omic Sans MS"/>
                          <a:cs typeface="Comic Sans MS"/>
                        </a:rPr>
                        <a:t>Indicador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omic Sans MS"/>
                          <a:ea typeface="+mn-ea"/>
                          <a:cs typeface="Comic Sans MS"/>
                        </a:rPr>
                        <a:t> Logrado</a:t>
                      </a:r>
                      <a:r>
                        <a:rPr lang="es-CL" sz="2000" dirty="0">
                          <a:latin typeface="Comic Sans MS"/>
                          <a:cs typeface="Comic Sans M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omic Sans MS"/>
                          <a:ea typeface="+mn-ea"/>
                          <a:cs typeface="Comic Sans MS"/>
                        </a:rPr>
                        <a:t>No logrado </a:t>
                      </a:r>
                    </a:p>
                    <a:p>
                      <a:pPr algn="ctr"/>
                      <a:endParaRPr lang="es-CL" sz="2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05417"/>
                  </a:ext>
                </a:extLst>
              </a:tr>
              <a:tr h="425181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chemeClr val="tx2"/>
                          </a:solidFill>
                          <a:latin typeface="Comic Sans MS"/>
                          <a:cs typeface="Comic Sans MS"/>
                        </a:rPr>
                        <a:t>Mediante la escritura expresa sus ideas: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77708"/>
                  </a:ext>
                </a:extLst>
              </a:tr>
              <a:tr h="473786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Señala a quién le ocurrió la anécdota.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89575"/>
                  </a:ext>
                </a:extLst>
              </a:tr>
              <a:tr h="473786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Señala cuándo ocurrió la anécdota.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45364"/>
                  </a:ext>
                </a:extLst>
              </a:tr>
              <a:tr h="473786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Señala dónde ocurrió la anécdota.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267978"/>
                  </a:ext>
                </a:extLst>
              </a:tr>
              <a:tr h="765327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Se identifica</a:t>
                      </a:r>
                      <a:r>
                        <a:rPr lang="es-CL" sz="2400" baseline="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una</a:t>
                      </a:r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secuencia de hechos coherente.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520790"/>
                  </a:ext>
                </a:extLst>
              </a:tr>
              <a:tr h="475042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Legibilidad en la escritura: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32312"/>
                  </a:ext>
                </a:extLst>
              </a:tr>
              <a:tr h="5204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Utiliza puntos y mayúsculas en forma adecuada.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96395"/>
                  </a:ext>
                </a:extLst>
              </a:tr>
              <a:tr h="425181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Utiliza</a:t>
                      </a:r>
                      <a:r>
                        <a:rPr lang="es-CL" sz="2400" baseline="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 l</a:t>
                      </a:r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etra legible.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226819"/>
                  </a:ext>
                </a:extLst>
              </a:tr>
              <a:tr h="425181">
                <a:tc>
                  <a:txBody>
                    <a:bodyPr/>
                    <a:lstStyle/>
                    <a:p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Separación entre palabras.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93670"/>
                  </a:ext>
                </a:extLst>
              </a:tr>
              <a:tr h="425181">
                <a:tc>
                  <a:txBody>
                    <a:bodyPr/>
                    <a:lstStyle/>
                    <a:p>
                      <a:pPr algn="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Puntaje total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solidFill>
                            <a:srgbClr val="000000"/>
                          </a:solidFill>
                          <a:latin typeface="Comic Sans MS"/>
                          <a:cs typeface="Comic Sans MS"/>
                        </a:rPr>
                        <a:t>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solidFill>
                          <a:srgbClr val="00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3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3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66217D-06DE-40F6-8FFC-57B47A17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8" y="433137"/>
            <a:ext cx="4780547" cy="61601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D35C01F-11B1-49F7-A20B-D37E2867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7" y="1324271"/>
            <a:ext cx="5454314" cy="372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8019F-9196-44E3-BFE3-95C439F4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00416"/>
          </a:xfrm>
        </p:spPr>
        <p:txBody>
          <a:bodyPr>
            <a:normAutofit/>
          </a:bodyPr>
          <a:lstStyle/>
          <a:p>
            <a:pPr algn="ctr"/>
            <a:r>
              <a:rPr lang="es-CL" sz="4400" b="1" u="sng" dirty="0">
                <a:solidFill>
                  <a:srgbClr val="000000"/>
                </a:solidFill>
                <a:latin typeface="Comic Sans MS"/>
                <a:cs typeface="Comic Sans MS"/>
              </a:rPr>
              <a:t>Recuerda</a:t>
            </a:r>
            <a:endParaRPr lang="es-CL" sz="4400" dirty="0">
              <a:solidFill>
                <a:srgbClr val="000000"/>
              </a:solidFill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1206BCC-9BDC-479F-8041-C4456092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32430"/>
            <a:ext cx="9906000" cy="31242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s-ES" sz="3600" cap="none" dirty="0">
                <a:solidFill>
                  <a:schemeClr val="tx2"/>
                </a:solidFill>
                <a:latin typeface="Comic Sans MS"/>
                <a:cs typeface="Comic Sans MS"/>
              </a:rPr>
              <a:t>Apagar el micrófono.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s-ES" sz="3600" cap="none" dirty="0">
                <a:solidFill>
                  <a:schemeClr val="tx2"/>
                </a:solidFill>
                <a:latin typeface="Comic Sans MS"/>
                <a:cs typeface="Comic Sans MS"/>
              </a:rPr>
              <a:t>Levantar la mano para dar tu opinión.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s-ES" sz="3600" cap="none" dirty="0">
                <a:solidFill>
                  <a:schemeClr val="tx2"/>
                </a:solidFill>
                <a:latin typeface="Comic Sans MS"/>
                <a:cs typeface="Comic Sans MS"/>
              </a:rPr>
              <a:t>Observar y escuchar con atención.</a:t>
            </a:r>
          </a:p>
          <a:p>
            <a:pPr marL="342900" indent="-342900" algn="ctr">
              <a:spcBef>
                <a:spcPts val="0"/>
              </a:spcBef>
              <a:buFont typeface="Arial"/>
              <a:buChar char="•"/>
            </a:pPr>
            <a:endParaRPr lang="es-ES" sz="3600" cap="none" dirty="0"/>
          </a:p>
        </p:txBody>
      </p:sp>
      <p:pic>
        <p:nvPicPr>
          <p:cNvPr id="5" name="Picture 4" descr="Botón plano de micrófono apagado - Descargar PNG/SVG transparente">
            <a:extLst>
              <a:ext uri="{FF2B5EF4-FFF2-40B4-BE49-F238E27FC236}">
                <a16:creationId xmlns:a16="http://schemas.microsoft.com/office/drawing/2014/main" id="{453B59D5-2A7E-4AE3-8303-A62FCA5E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68" y="1661886"/>
            <a:ext cx="1135036" cy="11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224C56-7B95-4FFD-BAB6-1154210F7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5031" y="2285999"/>
            <a:ext cx="677159" cy="8729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9E696D-5212-4240-B731-E4A9817C5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728" y="3298283"/>
            <a:ext cx="1277995" cy="5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A76D6-6CD7-4676-B847-BDF8B04A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00416"/>
          </a:xfrm>
        </p:spPr>
        <p:txBody>
          <a:bodyPr/>
          <a:lstStyle/>
          <a:p>
            <a:pPr algn="ctr"/>
            <a:r>
              <a:rPr lang="es-CL" b="1" u="sng" dirty="0">
                <a:solidFill>
                  <a:srgbClr val="000000"/>
                </a:solidFill>
                <a:latin typeface="Comic Sans MS"/>
                <a:cs typeface="Comic Sans MS"/>
              </a:rPr>
              <a:t>Objetivo de aprendizaje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C40A0-7CF1-4D4C-A3B1-7133DF82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75075"/>
            <a:ext cx="9905998" cy="384810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CL" sz="3600" dirty="0">
                <a:solidFill>
                  <a:srgbClr val="000000"/>
                </a:solidFill>
                <a:latin typeface="Comic Sans MS"/>
                <a:cs typeface="Comic Sans MS"/>
              </a:rPr>
              <a:t>Comprender textos orales (anécdota)  estableciendo relación con sus propios conocimientos, respondiendo preguntas y formulando opinión sobre lo escuchado. 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76226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067" y="638629"/>
            <a:ext cx="9372600" cy="411480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20000"/>
              </a:lnSpc>
              <a:buNone/>
            </a:pPr>
            <a:r>
              <a:rPr lang="es-CL" sz="3600" dirty="0">
                <a:solidFill>
                  <a:srgbClr val="000000"/>
                </a:solidFill>
                <a:latin typeface="Comic Sans MS"/>
                <a:cs typeface="Comic Sans MS"/>
              </a:rPr>
              <a:t>¿Sabes lo que son las anécdotas?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es-CL" sz="3600" dirty="0">
                <a:solidFill>
                  <a:srgbClr val="000000"/>
                </a:solidFill>
                <a:latin typeface="Comic Sans MS"/>
                <a:cs typeface="Comic Sans MS"/>
              </a:rPr>
              <a:t>Te invitamos a escuchar la anécdota que te contará tu profesora.</a:t>
            </a:r>
          </a:p>
          <a:p>
            <a:pPr marL="45720" indent="0" algn="ctr">
              <a:lnSpc>
                <a:spcPct val="120000"/>
              </a:lnSpc>
              <a:buNone/>
            </a:pPr>
            <a:r>
              <a:rPr lang="es-CL" sz="3600" dirty="0">
                <a:solidFill>
                  <a:srgbClr val="000000"/>
                </a:solidFill>
                <a:latin typeface="Comic Sans MS"/>
                <a:cs typeface="Comic Sans MS"/>
              </a:rPr>
              <a:t>¿Tienes alguna pregunta para hacerle a tu  profesora?</a:t>
            </a:r>
          </a:p>
        </p:txBody>
      </p:sp>
    </p:spTree>
    <p:extLst>
      <p:ext uri="{BB962C8B-B14F-4D97-AF65-F5344CB8AC3E}">
        <p14:creationId xmlns:p14="http://schemas.microsoft.com/office/powerpoint/2010/main" val="11620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67AECC-49B1-4758-A127-18AC2CBF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62" y="54429"/>
            <a:ext cx="7943776" cy="67671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5815F4-BCBF-454F-9491-ABBBDBAC82CC}"/>
              </a:ext>
            </a:extLst>
          </p:cNvPr>
          <p:cNvSpPr txBox="1"/>
          <p:nvPr/>
        </p:nvSpPr>
        <p:spPr>
          <a:xfrm>
            <a:off x="153767" y="5707744"/>
            <a:ext cx="2699989" cy="1015663"/>
          </a:xfrm>
          <a:prstGeom prst="rect">
            <a:avLst/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0000"/>
                </a:solidFill>
                <a:latin typeface="Comic Sans MS"/>
                <a:cs typeface="Comic Sans MS"/>
              </a:rPr>
              <a:t>Trabajaremos en las páginas 90 a la 94 del libro. </a:t>
            </a:r>
          </a:p>
        </p:txBody>
      </p:sp>
    </p:spTree>
    <p:extLst>
      <p:ext uri="{BB962C8B-B14F-4D97-AF65-F5344CB8AC3E}">
        <p14:creationId xmlns:p14="http://schemas.microsoft.com/office/powerpoint/2010/main" val="271082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B5BA10-59B8-457C-A72B-7E238565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6" y="0"/>
            <a:ext cx="8044696" cy="69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E98225-5B21-49CC-B3EA-93CAB019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87" y="673768"/>
            <a:ext cx="9224025" cy="5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3CD028-0A07-469E-9DFA-B12E9BB8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5" y="1132663"/>
            <a:ext cx="12049255" cy="467999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4F4D7F2-4E6A-4CF8-9058-BF2B162CA930}"/>
              </a:ext>
            </a:extLst>
          </p:cNvPr>
          <p:cNvSpPr/>
          <p:nvPr/>
        </p:nvSpPr>
        <p:spPr>
          <a:xfrm>
            <a:off x="974724" y="3820886"/>
            <a:ext cx="279855" cy="438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4F4D7F2-4E6A-4CF8-9058-BF2B162CA930}"/>
              </a:ext>
            </a:extLst>
          </p:cNvPr>
          <p:cNvSpPr/>
          <p:nvPr/>
        </p:nvSpPr>
        <p:spPr>
          <a:xfrm>
            <a:off x="981981" y="5170714"/>
            <a:ext cx="279855" cy="438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4F4D7F2-4E6A-4CF8-9058-BF2B162CA930}"/>
              </a:ext>
            </a:extLst>
          </p:cNvPr>
          <p:cNvSpPr/>
          <p:nvPr/>
        </p:nvSpPr>
        <p:spPr>
          <a:xfrm>
            <a:off x="981981" y="3120572"/>
            <a:ext cx="279855" cy="438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14F4D7F2-4E6A-4CF8-9058-BF2B162CA930}"/>
              </a:ext>
            </a:extLst>
          </p:cNvPr>
          <p:cNvSpPr/>
          <p:nvPr/>
        </p:nvSpPr>
        <p:spPr>
          <a:xfrm>
            <a:off x="963839" y="4499430"/>
            <a:ext cx="279855" cy="438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4F4D7F2-4E6A-4CF8-9058-BF2B162CA930}"/>
              </a:ext>
            </a:extLst>
          </p:cNvPr>
          <p:cNvSpPr/>
          <p:nvPr/>
        </p:nvSpPr>
        <p:spPr>
          <a:xfrm>
            <a:off x="981981" y="2449286"/>
            <a:ext cx="279855" cy="4388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18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66AD16-5B73-43A4-8158-707011CE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99" y="582061"/>
            <a:ext cx="9017871" cy="56938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48955F-A9F7-4CD5-8943-BD995A739ACC}"/>
              </a:ext>
            </a:extLst>
          </p:cNvPr>
          <p:cNvSpPr/>
          <p:nvPr/>
        </p:nvSpPr>
        <p:spPr>
          <a:xfrm>
            <a:off x="1426599" y="2211663"/>
            <a:ext cx="437242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18AB3"/>
                </a:solidFill>
                <a:latin typeface="Comic Sans MS"/>
                <a:cs typeface="Comic Sans MS"/>
              </a:rPr>
              <a:t>En la sala de clases.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00CD16-60DC-4450-8ED3-B6F5774AA155}"/>
              </a:ext>
            </a:extLst>
          </p:cNvPr>
          <p:cNvSpPr/>
          <p:nvPr/>
        </p:nvSpPr>
        <p:spPr>
          <a:xfrm>
            <a:off x="1948160" y="3274738"/>
            <a:ext cx="3024892" cy="685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18AB3"/>
                </a:solidFill>
                <a:latin typeface="Comic Sans MS"/>
                <a:cs typeface="Comic Sans MS"/>
              </a:rPr>
              <a:t>El viernes.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257DFF-8E25-43FE-A4AA-2AB5BDC7ED04}"/>
              </a:ext>
            </a:extLst>
          </p:cNvPr>
          <p:cNvSpPr/>
          <p:nvPr/>
        </p:nvSpPr>
        <p:spPr>
          <a:xfrm>
            <a:off x="1687286" y="4227239"/>
            <a:ext cx="411174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18AB3"/>
                </a:solidFill>
                <a:latin typeface="Comic Sans MS"/>
                <a:cs typeface="Comic Sans MS"/>
              </a:rPr>
              <a:t>Una niña, su mamá, profesora y amigos.  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678F354-2CC6-4E84-A950-EA4AF4E55989}"/>
              </a:ext>
            </a:extLst>
          </p:cNvPr>
          <p:cNvSpPr/>
          <p:nvPr/>
        </p:nvSpPr>
        <p:spPr>
          <a:xfrm>
            <a:off x="1669143" y="5179740"/>
            <a:ext cx="4111741" cy="757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18AB3"/>
                </a:solidFill>
                <a:latin typeface="Comic Sans MS"/>
                <a:cs typeface="Comic Sans MS"/>
              </a:rPr>
              <a:t>Se escaparon los animales.</a:t>
            </a:r>
          </a:p>
        </p:txBody>
      </p:sp>
    </p:spTree>
    <p:extLst>
      <p:ext uri="{BB962C8B-B14F-4D97-AF65-F5344CB8AC3E}">
        <p14:creationId xmlns:p14="http://schemas.microsoft.com/office/powerpoint/2010/main" val="6643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S1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Happy_16x9_TP103461882" id="{BF6C3C79-6F53-454E-91FA-568262AACCEA}" vid="{4DDB7A11-0BC7-4304-A97C-504F28156143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TS103461883</Template>
  <TotalTime>0</TotalTime>
  <Words>278</Words>
  <Application>Microsoft Office PowerPoint</Application>
  <PresentationFormat>Panorámica</PresentationFormat>
  <Paragraphs>57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Euphemia</vt:lpstr>
      <vt:lpstr>Wingdings</vt:lpstr>
      <vt:lpstr>TS103461883</vt:lpstr>
      <vt:lpstr>Clase de Lenguaje 2 básico</vt:lpstr>
      <vt:lpstr>Recuerda</vt:lpstr>
      <vt:lpstr>Objetivo de aprendizaje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anécdota</vt:lpstr>
      <vt:lpstr>Presentación de PowerPoint</vt:lpstr>
      <vt:lpstr>Ahora te toca a ti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2013-04-12T19:25:25Z</dcterms:created>
  <dcterms:modified xsi:type="dcterms:W3CDTF">2020-05-27T16:11:03Z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