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79" r:id="rId3"/>
    <p:sldId id="257" r:id="rId4"/>
    <p:sldId id="270" r:id="rId5"/>
    <p:sldId id="271" r:id="rId6"/>
    <p:sldId id="260" r:id="rId7"/>
    <p:sldId id="259" r:id="rId8"/>
    <p:sldId id="261" r:id="rId9"/>
    <p:sldId id="262" r:id="rId10"/>
    <p:sldId id="268" r:id="rId11"/>
    <p:sldId id="272" r:id="rId12"/>
    <p:sldId id="265" r:id="rId13"/>
    <p:sldId id="273" r:id="rId14"/>
    <p:sldId id="274" r:id="rId15"/>
    <p:sldId id="26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AE4"/>
    <a:srgbClr val="7576D1"/>
    <a:srgbClr val="FFFA42"/>
    <a:srgbClr val="5EBFC8"/>
    <a:srgbClr val="E9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77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310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9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86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59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2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51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69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06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32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53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696B-9FC2-4B6F-8C90-AA41FBDD953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E3A9-6830-4E6A-BAF1-875E053829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91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8800" b="1" dirty="0">
                <a:solidFill>
                  <a:srgbClr val="E97480"/>
                </a:solidFill>
                <a:latin typeface="Comic Sans MS"/>
                <a:cs typeface="Comic Sans MS"/>
              </a:rPr>
              <a:t>Clase de Lenguaje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2 básico </a:t>
            </a:r>
          </a:p>
        </p:txBody>
      </p:sp>
    </p:spTree>
    <p:extLst>
      <p:ext uri="{BB962C8B-B14F-4D97-AF65-F5344CB8AC3E}">
        <p14:creationId xmlns:p14="http://schemas.microsoft.com/office/powerpoint/2010/main" val="18347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F9D8-FE9E-46D0-A68E-3642C51C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71" y="440521"/>
            <a:ext cx="9832974" cy="4776565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Comic Sans MS"/>
                <a:cs typeface="Comic Sans MS"/>
              </a:rPr>
              <a:t>¿Qué nombre le podemos poner a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nuestro proyecto?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/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Crea un titular y luego compártelo.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5C4339-1D91-44ED-B2C1-296940D02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0" t="5489" r="7526" b="3420"/>
          <a:stretch/>
        </p:blipFill>
        <p:spPr>
          <a:xfrm>
            <a:off x="8553911" y="4104091"/>
            <a:ext cx="3381779" cy="25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411018"/>
            <a:ext cx="10363200" cy="1470025"/>
          </a:xfrm>
        </p:spPr>
        <p:txBody>
          <a:bodyPr/>
          <a:lstStyle/>
          <a:p>
            <a:r>
              <a:rPr lang="es-CL" b="1" dirty="0">
                <a:solidFill>
                  <a:srgbClr val="E97480"/>
                </a:solidFill>
                <a:latin typeface="Comic Sans MS"/>
                <a:cs typeface="Comic Sans MS"/>
              </a:rPr>
              <a:t>Te invito a que leamos una carta</a:t>
            </a:r>
          </a:p>
        </p:txBody>
      </p:sp>
    </p:spTree>
    <p:extLst>
      <p:ext uri="{BB962C8B-B14F-4D97-AF65-F5344CB8AC3E}">
        <p14:creationId xmlns:p14="http://schemas.microsoft.com/office/powerpoint/2010/main" val="5103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522CAB-2549-4BBD-B2BF-2ACDBD47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76" y="0"/>
            <a:ext cx="8024448" cy="6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7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522CAB-2549-4BBD-B2BF-2ACDBD474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88"/>
          <a:stretch/>
        </p:blipFill>
        <p:spPr bwMode="auto">
          <a:xfrm>
            <a:off x="-21461" y="1018991"/>
            <a:ext cx="12219045" cy="494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2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522CAB-2549-4BBD-B2BF-2ACDBD474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29"/>
          <a:stretch/>
        </p:blipFill>
        <p:spPr bwMode="auto">
          <a:xfrm>
            <a:off x="0" y="339676"/>
            <a:ext cx="12211656" cy="620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2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0E432E7-B0A8-4B3A-B19E-0115604F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276" y="258862"/>
            <a:ext cx="9627504" cy="6340276"/>
          </a:xfrm>
          <a:prstGeom prst="rect">
            <a:avLst/>
          </a:prstGeom>
        </p:spPr>
      </p:pic>
      <p:sp>
        <p:nvSpPr>
          <p:cNvPr id="14" name="Rectángulo redondeado 14">
            <a:extLst>
              <a:ext uri="{FF2B5EF4-FFF2-40B4-BE49-F238E27FC236}">
                <a16:creationId xmlns:a16="http://schemas.microsoft.com/office/drawing/2014/main" xmlns="" id="{4469936A-D05E-4F44-B060-E24945A497A3}"/>
              </a:ext>
            </a:extLst>
          </p:cNvPr>
          <p:cNvSpPr/>
          <p:nvPr/>
        </p:nvSpPr>
        <p:spPr>
          <a:xfrm>
            <a:off x="339645" y="1523301"/>
            <a:ext cx="3419989" cy="1619998"/>
          </a:xfrm>
          <a:prstGeom prst="roundRect">
            <a:avLst/>
          </a:prstGeom>
          <a:solidFill>
            <a:srgbClr val="333399">
              <a:lumMod val="60000"/>
              <a:lumOff val="40000"/>
            </a:srgbClr>
          </a:solidFill>
          <a:ln w="38100" cap="flat" cmpd="sng" algn="ctr">
            <a:solidFill>
              <a:srgbClr val="000000"/>
            </a:solidFill>
            <a:prstDash val="dash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Saludo: </a:t>
            </a:r>
            <a:r>
              <a:rPr kumimoji="0" lang="es-C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saludo y </a:t>
            </a:r>
            <a:r>
              <a:rPr lang="es-CL" sz="240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kumimoji="0" lang="es-CL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ombre</a:t>
            </a:r>
            <a:r>
              <a:rPr kumimoji="0" lang="es-C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 de la </a:t>
            </a:r>
            <a:r>
              <a:rPr kumimoji="0" lang="es-CL" sz="24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persona a la que se envía</a:t>
            </a:r>
            <a:r>
              <a:rPr kumimoji="0" lang="es-CL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 </a:t>
            </a:r>
            <a:r>
              <a:rPr kumimoji="0" lang="es-C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la carta. (destinatario).</a:t>
            </a:r>
          </a:p>
        </p:txBody>
      </p:sp>
      <p:sp>
        <p:nvSpPr>
          <p:cNvPr id="15" name="Rectángulo redondeado 11">
            <a:extLst>
              <a:ext uri="{FF2B5EF4-FFF2-40B4-BE49-F238E27FC236}">
                <a16:creationId xmlns:a16="http://schemas.microsoft.com/office/drawing/2014/main" xmlns="" id="{DFB13389-42FD-F041-A53D-47ECD38DB195}"/>
              </a:ext>
            </a:extLst>
          </p:cNvPr>
          <p:cNvSpPr/>
          <p:nvPr/>
        </p:nvSpPr>
        <p:spPr>
          <a:xfrm>
            <a:off x="8398050" y="1690236"/>
            <a:ext cx="3419999" cy="1439990"/>
          </a:xfrm>
          <a:prstGeom prst="roundRect">
            <a:avLst/>
          </a:prstGeom>
          <a:solidFill>
            <a:srgbClr val="FFFA42"/>
          </a:solidFill>
          <a:ln w="38100" cap="flat" cmpd="sng" algn="ctr">
            <a:solidFill>
              <a:srgbClr val="000000"/>
            </a:solidFill>
            <a:prstDash val="dash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Fecha: </a:t>
            </a:r>
            <a:r>
              <a:rPr lang="es-CL" sz="24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iudad y fecha en la que fue escrita la carta.</a:t>
            </a:r>
          </a:p>
        </p:txBody>
      </p:sp>
      <p:sp>
        <p:nvSpPr>
          <p:cNvPr id="16" name="Rectángulo redondeado 21">
            <a:extLst>
              <a:ext uri="{FF2B5EF4-FFF2-40B4-BE49-F238E27FC236}">
                <a16:creationId xmlns:a16="http://schemas.microsoft.com/office/drawing/2014/main" xmlns="" id="{9EE4E9AF-5433-6848-9B59-953D0EA3A82B}"/>
              </a:ext>
            </a:extLst>
          </p:cNvPr>
          <p:cNvSpPr/>
          <p:nvPr/>
        </p:nvSpPr>
        <p:spPr>
          <a:xfrm>
            <a:off x="345899" y="3436659"/>
            <a:ext cx="3420000" cy="1439998"/>
          </a:xfrm>
          <a:prstGeom prst="roundRect">
            <a:avLst/>
          </a:prstGeom>
          <a:solidFill>
            <a:srgbClr val="5EBFC8"/>
          </a:solidFill>
          <a:ln w="38100" cap="flat" cmpd="sng" algn="ctr">
            <a:solidFill>
              <a:srgbClr val="000000"/>
            </a:solidFill>
            <a:prstDash val="dash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Cuerpo: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contiene el mensaje que se quiere comunicar.</a:t>
            </a:r>
          </a:p>
        </p:txBody>
      </p:sp>
      <p:sp>
        <p:nvSpPr>
          <p:cNvPr id="17" name="Rectángulo redondeado 25">
            <a:extLst>
              <a:ext uri="{FF2B5EF4-FFF2-40B4-BE49-F238E27FC236}">
                <a16:creationId xmlns:a16="http://schemas.microsoft.com/office/drawing/2014/main" xmlns="" id="{933F1B63-4804-DB43-941D-02DC324183C5}"/>
              </a:ext>
            </a:extLst>
          </p:cNvPr>
          <p:cNvSpPr/>
          <p:nvPr/>
        </p:nvSpPr>
        <p:spPr>
          <a:xfrm>
            <a:off x="343022" y="5174275"/>
            <a:ext cx="3420000" cy="1079998"/>
          </a:xfrm>
          <a:prstGeom prst="roundRect">
            <a:avLst/>
          </a:prstGeom>
          <a:solidFill>
            <a:srgbClr val="E97480"/>
          </a:solidFill>
          <a:ln w="38100" cap="flat" cmpd="sng" algn="ctr">
            <a:solidFill>
              <a:srgbClr val="000000"/>
            </a:solidFill>
            <a:prstDash val="dash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Despedida: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cierre de la carta.</a:t>
            </a:r>
          </a:p>
        </p:txBody>
      </p:sp>
      <p:sp>
        <p:nvSpPr>
          <p:cNvPr id="18" name="Rectángulo redondeado 26">
            <a:extLst>
              <a:ext uri="{FF2B5EF4-FFF2-40B4-BE49-F238E27FC236}">
                <a16:creationId xmlns:a16="http://schemas.microsoft.com/office/drawing/2014/main" xmlns="" id="{A515E4E1-32E2-1E41-92A6-5F60A0BEF9FD}"/>
              </a:ext>
            </a:extLst>
          </p:cNvPr>
          <p:cNvSpPr/>
          <p:nvPr/>
        </p:nvSpPr>
        <p:spPr>
          <a:xfrm>
            <a:off x="8393851" y="5149538"/>
            <a:ext cx="3420000" cy="1439998"/>
          </a:xfrm>
          <a:prstGeom prst="round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CL" sz="2400" b="1" dirty="0">
                <a:solidFill>
                  <a:schemeClr val="tx1"/>
                </a:solidFill>
                <a:latin typeface="Comic Sans MS"/>
                <a:cs typeface="Comic Sans MS"/>
              </a:rPr>
              <a:t>Firma: </a:t>
            </a:r>
            <a:r>
              <a:rPr lang="es-CL" sz="2400" dirty="0">
                <a:solidFill>
                  <a:schemeClr val="tx1"/>
                </a:solidFill>
                <a:latin typeface="Comic Sans MS"/>
                <a:cs typeface="Comic Sans MS"/>
              </a:rPr>
              <a:t>nombre de la </a:t>
            </a:r>
            <a:r>
              <a:rPr lang="es-CL" sz="2400" u="sng" dirty="0">
                <a:solidFill>
                  <a:schemeClr val="tx1"/>
                </a:solidFill>
                <a:latin typeface="Comic Sans MS"/>
                <a:cs typeface="Comic Sans MS"/>
              </a:rPr>
              <a:t>persona  que envía la carta </a:t>
            </a:r>
            <a:r>
              <a:rPr lang="es-CL" sz="2400" dirty="0">
                <a:solidFill>
                  <a:schemeClr val="tx1"/>
                </a:solidFill>
                <a:latin typeface="Comic Sans MS"/>
                <a:cs typeface="Comic Sans MS"/>
              </a:rPr>
              <a:t>(remitente). </a:t>
            </a:r>
          </a:p>
        </p:txBody>
      </p:sp>
    </p:spTree>
    <p:extLst>
      <p:ext uri="{BB962C8B-B14F-4D97-AF65-F5344CB8AC3E}">
        <p14:creationId xmlns:p14="http://schemas.microsoft.com/office/powerpoint/2010/main" val="235864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411018"/>
            <a:ext cx="10363200" cy="1470025"/>
          </a:xfrm>
        </p:spPr>
        <p:txBody>
          <a:bodyPr/>
          <a:lstStyle/>
          <a:p>
            <a:r>
              <a:rPr lang="es-CL" b="1" dirty="0">
                <a:solidFill>
                  <a:srgbClr val="E97480"/>
                </a:solidFill>
                <a:latin typeface="Comic Sans MS"/>
                <a:cs typeface="Comic Sans MS"/>
              </a:rPr>
              <a:t>Identifiquemos las partes </a:t>
            </a:r>
            <a:br>
              <a:rPr lang="es-CL" b="1" dirty="0">
                <a:solidFill>
                  <a:srgbClr val="E97480"/>
                </a:solidFill>
                <a:latin typeface="Comic Sans MS"/>
                <a:cs typeface="Comic Sans MS"/>
              </a:rPr>
            </a:br>
            <a:r>
              <a:rPr lang="es-CL" b="1" dirty="0">
                <a:solidFill>
                  <a:srgbClr val="E97480"/>
                </a:solidFill>
                <a:latin typeface="Comic Sans MS"/>
                <a:cs typeface="Comic Sans MS"/>
              </a:rPr>
              <a:t>de la carta</a:t>
            </a:r>
          </a:p>
        </p:txBody>
      </p:sp>
    </p:spTree>
    <p:extLst>
      <p:ext uri="{BB962C8B-B14F-4D97-AF65-F5344CB8AC3E}">
        <p14:creationId xmlns:p14="http://schemas.microsoft.com/office/powerpoint/2010/main" val="98420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522CAB-2549-4BBD-B2BF-2ACDBD47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76" y="0"/>
            <a:ext cx="8024448" cy="6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izquierda 9"/>
          <p:cNvSpPr/>
          <p:nvPr/>
        </p:nvSpPr>
        <p:spPr>
          <a:xfrm>
            <a:off x="9731450" y="679340"/>
            <a:ext cx="2141214" cy="360000"/>
          </a:xfrm>
          <a:prstGeom prst="leftArrow">
            <a:avLst/>
          </a:prstGeom>
          <a:solidFill>
            <a:srgbClr val="FFFA42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izquierda 10"/>
          <p:cNvSpPr/>
          <p:nvPr/>
        </p:nvSpPr>
        <p:spPr>
          <a:xfrm>
            <a:off x="8495753" y="5985855"/>
            <a:ext cx="2141214" cy="360000"/>
          </a:xfrm>
          <a:prstGeom prst="leftArrow">
            <a:avLst/>
          </a:prstGeom>
          <a:solidFill>
            <a:schemeClr val="accent6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izquierda 11"/>
          <p:cNvSpPr/>
          <p:nvPr/>
        </p:nvSpPr>
        <p:spPr>
          <a:xfrm>
            <a:off x="8377616" y="5483735"/>
            <a:ext cx="2141214" cy="360000"/>
          </a:xfrm>
          <a:prstGeom prst="leftArrow">
            <a:avLst/>
          </a:prstGeom>
          <a:solidFill>
            <a:srgbClr val="E97480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izquierda 12"/>
          <p:cNvSpPr/>
          <p:nvPr/>
        </p:nvSpPr>
        <p:spPr>
          <a:xfrm rot="10800000">
            <a:off x="477273" y="1082801"/>
            <a:ext cx="2141214" cy="360000"/>
          </a:xfrm>
          <a:prstGeom prst="leftArrow">
            <a:avLst/>
          </a:prstGeom>
          <a:solidFill>
            <a:srgbClr val="7576D1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 izquierda 14"/>
          <p:cNvSpPr/>
          <p:nvPr/>
        </p:nvSpPr>
        <p:spPr>
          <a:xfrm rot="10800000">
            <a:off x="334333" y="3258449"/>
            <a:ext cx="2141214" cy="360000"/>
          </a:xfrm>
          <a:prstGeom prst="leftArrow">
            <a:avLst/>
          </a:prstGeom>
          <a:solidFill>
            <a:srgbClr val="5EBFC8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5EBFC8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716683" y="162450"/>
            <a:ext cx="217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omic Sans MS"/>
                <a:cs typeface="Comic Sans MS"/>
              </a:rPr>
              <a:t>Fecha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9604" y="2663001"/>
            <a:ext cx="217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omic Sans MS"/>
                <a:cs typeface="Comic Sans MS"/>
              </a:rPr>
              <a:t>Mensaje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7237" y="585395"/>
            <a:ext cx="217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omic Sans MS"/>
                <a:cs typeface="Comic Sans MS"/>
              </a:rPr>
              <a:t>Saludo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446720" y="4888280"/>
            <a:ext cx="247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omic Sans MS"/>
                <a:cs typeface="Comic Sans MS"/>
              </a:rPr>
              <a:t>Despedida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55537" y="6182133"/>
            <a:ext cx="217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omic Sans MS"/>
                <a:cs typeface="Comic Sans MS"/>
              </a:rPr>
              <a:t>Firma</a:t>
            </a:r>
          </a:p>
        </p:txBody>
      </p:sp>
    </p:spTree>
    <p:extLst>
      <p:ext uri="{BB962C8B-B14F-4D97-AF65-F5344CB8AC3E}">
        <p14:creationId xmlns:p14="http://schemas.microsoft.com/office/powerpoint/2010/main" val="40706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F9D8-FE9E-46D0-A68E-3642C51C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01" y="721113"/>
            <a:ext cx="10263516" cy="4776565"/>
          </a:xfrm>
        </p:spPr>
        <p:txBody>
          <a:bodyPr>
            <a:normAutofit fontScale="90000"/>
          </a:bodyPr>
          <a:lstStyle/>
          <a:p>
            <a:r>
              <a:rPr lang="es-CL" sz="3600" dirty="0">
                <a:latin typeface="Comic Sans MS"/>
                <a:cs typeface="Comic Sans MS"/>
              </a:rPr>
              <a:t>¿</a:t>
            </a:r>
            <a:r>
              <a:rPr lang="es-CL" sz="3600">
                <a:latin typeface="Comic Sans MS"/>
                <a:cs typeface="Comic Sans MS"/>
              </a:rPr>
              <a:t>Para </a:t>
            </a:r>
            <a:r>
              <a:rPr lang="es-CL" sz="3600" smtClean="0">
                <a:latin typeface="Comic Sans MS"/>
                <a:cs typeface="Comic Sans MS"/>
              </a:rPr>
              <a:t>qué </a:t>
            </a:r>
            <a:r>
              <a:rPr lang="es-CL" sz="3600" dirty="0">
                <a:latin typeface="Comic Sans MS"/>
                <a:cs typeface="Comic Sans MS"/>
              </a:rPr>
              <a:t>mandamos cartas o correos electrónicos?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/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¿Por qué es importante escribir bien estos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textos y conocer sus partes?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/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b="1" dirty="0">
                <a:solidFill>
                  <a:srgbClr val="E97480"/>
                </a:solidFill>
                <a:latin typeface="Comic Sans MS"/>
                <a:cs typeface="Comic Sans MS"/>
              </a:rPr>
              <a:t>Te invitamos a conocer muy bien la estructura de las cartas, para más adelante poder escribir una y cumplir con nuestro desafío. </a:t>
            </a:r>
          </a:p>
        </p:txBody>
      </p:sp>
    </p:spTree>
    <p:extLst>
      <p:ext uri="{BB962C8B-B14F-4D97-AF65-F5344CB8AC3E}">
        <p14:creationId xmlns:p14="http://schemas.microsoft.com/office/powerpoint/2010/main" val="4789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dirty="0">
                <a:solidFill>
                  <a:srgbClr val="E97480"/>
                </a:solidFill>
                <a:latin typeface="Comic Sans MS" panose="030F0702030302020204" pitchFamily="66" charset="0"/>
              </a:rPr>
              <a:t>Acuerdos esenciales</a:t>
            </a:r>
            <a:endParaRPr lang="es-CL" sz="4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48CB81E-1ABE-49D5-A953-8496EE274117}"/>
              </a:ext>
            </a:extLst>
          </p:cNvPr>
          <p:cNvSpPr txBox="1">
            <a:spLocks/>
          </p:cNvSpPr>
          <p:nvPr/>
        </p:nvSpPr>
        <p:spPr>
          <a:xfrm>
            <a:off x="847085" y="1626927"/>
            <a:ext cx="10515600" cy="483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L" sz="3600" dirty="0">
                <a:latin typeface="Comic Sans MS" panose="030F0902030302020204" pitchFamily="66" charset="0"/>
              </a:rPr>
              <a:t>Mantener el micrófono apagado.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L" sz="3600" dirty="0">
                <a:latin typeface="Comic Sans MS" panose="030F0902030302020204" pitchFamily="66" charset="0"/>
              </a:rPr>
              <a:t>Pedir la palabra para hablar y participar.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L" sz="3600" dirty="0">
                <a:latin typeface="Comic Sans MS" panose="030F0902030302020204" pitchFamily="66" charset="0"/>
              </a:rPr>
              <a:t>Una vez terminada la clase, todos deben salir de la sesión.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L" sz="3600" dirty="0">
                <a:latin typeface="Comic Sans MS" panose="030F0902030302020204" pitchFamily="66" charset="0"/>
              </a:rPr>
              <a:t>El chat solo se usa para temas de la clase.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algn="just"/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Picture 4" descr="Botón plano de micrófono apagado - Descargar PNG/SVG transparente">
            <a:extLst>
              <a:ext uri="{FF2B5EF4-FFF2-40B4-BE49-F238E27FC236}">
                <a16:creationId xmlns:a16="http://schemas.microsoft.com/office/drawing/2014/main" xmlns="" id="{453B59D5-2A7E-4AE3-8303-A62FCA5E6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30"/>
          <a:stretch/>
        </p:blipFill>
        <p:spPr bwMode="auto">
          <a:xfrm>
            <a:off x="8164710" y="1554051"/>
            <a:ext cx="1135036" cy="955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B06139B-EFD6-4919-9179-94E240834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247" t="10118" r="10361" b="17173"/>
          <a:stretch/>
        </p:blipFill>
        <p:spPr>
          <a:xfrm>
            <a:off x="9962990" y="2379301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1613A9-27D5-4CE1-87A5-04855950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9198"/>
            <a:ext cx="10972800" cy="1143000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  <a:t>Comprensión de la unidad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09600" y="2082198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4000" dirty="0">
                <a:latin typeface="Comic Sans MS"/>
                <a:cs typeface="Comic Sans MS"/>
              </a:rPr>
              <a:t>Comprenderán la función de una carta leyendo comprensivamente y escribiendo correctamente para luego transmitir un mensaje que anime y aliente a otros, siendo un aporte en lo que estamos viviendo. </a:t>
            </a:r>
            <a:endParaRPr lang="es-CL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4526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1613A9-27D5-4CE1-87A5-04855950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4430"/>
            <a:ext cx="10972800" cy="1143000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  <a:t>Objetivo de  la clase: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09600" y="2249993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L" sz="4000" dirty="0">
                <a:latin typeface="Comic Sans MS"/>
                <a:cs typeface="Comic Sans MS"/>
              </a:rPr>
              <a:t>Leer independientemente y comprender textos no literarios. Conocer y comprender estructura y función de la carta. </a:t>
            </a:r>
          </a:p>
        </p:txBody>
      </p:sp>
    </p:spTree>
    <p:extLst>
      <p:ext uri="{BB962C8B-B14F-4D97-AF65-F5344CB8AC3E}">
        <p14:creationId xmlns:p14="http://schemas.microsoft.com/office/powerpoint/2010/main" val="388317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1613A9-27D5-4CE1-87A5-04855950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4894"/>
            <a:ext cx="10972800" cy="1143000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  <a:t>¿Sabes que está pasando en </a:t>
            </a:r>
            <a:b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</a:br>
            <a: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  <a:t>Chile y el mundo?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09600" y="224999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sz="4000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s-CL" sz="4000" dirty="0">
                <a:latin typeface="Comic Sans MS"/>
                <a:cs typeface="Comic Sans MS"/>
              </a:rPr>
              <a:t>Rutina 3 x 2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3BC8DC8-A05B-488A-B02E-4423008C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161">
            <a:off x="2186927" y="3858411"/>
            <a:ext cx="2890548" cy="26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312773-A863-4AF9-A580-3C37E2A6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08" y="742256"/>
            <a:ext cx="9847262" cy="53385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3600" dirty="0">
                <a:latin typeface="Comic Sans MS"/>
                <a:cs typeface="Comic Sans MS"/>
              </a:rPr>
              <a:t>Escanea las imágenes que están a continuación. 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/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 Para luego realizar la rutina: </a:t>
            </a:r>
            <a:br>
              <a:rPr lang="es-CL" sz="3600" dirty="0">
                <a:latin typeface="Comic Sans MS"/>
                <a:cs typeface="Comic Sans MS"/>
              </a:rPr>
            </a:br>
            <a:r>
              <a:rPr lang="es-CL" sz="3600" dirty="0">
                <a:latin typeface="Comic Sans MS"/>
                <a:cs typeface="Comic Sans MS"/>
              </a:rPr>
              <a:t>Veo </a:t>
            </a:r>
            <a:r>
              <a:rPr lang="mr-IN" sz="3600" dirty="0">
                <a:latin typeface="Comic Sans MS"/>
                <a:cs typeface="Comic Sans MS"/>
              </a:rPr>
              <a:t>–</a:t>
            </a:r>
            <a:r>
              <a:rPr lang="es-CL" sz="3600" dirty="0">
                <a:latin typeface="Comic Sans MS"/>
                <a:cs typeface="Comic Sans MS"/>
              </a:rPr>
              <a:t> pienso - me pregunto </a:t>
            </a:r>
          </a:p>
        </p:txBody>
      </p:sp>
    </p:spTree>
    <p:extLst>
      <p:ext uri="{BB962C8B-B14F-4D97-AF65-F5344CB8AC3E}">
        <p14:creationId xmlns:p14="http://schemas.microsoft.com/office/powerpoint/2010/main" val="303259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E43097-2003-4E24-ADD1-B9654350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3"/>
          <a:stretch/>
        </p:blipFill>
        <p:spPr>
          <a:xfrm>
            <a:off x="278431" y="236291"/>
            <a:ext cx="3117978" cy="36566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3B2455-00EC-4A99-AEFF-E992A2176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12" y="238471"/>
            <a:ext cx="4381500" cy="2476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418B29D-9394-4DD0-BB6E-95E47C13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79" y="3957887"/>
            <a:ext cx="3998180" cy="26687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0D6D09-06CF-4CEB-A6DB-D12064B2C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464" y="242405"/>
            <a:ext cx="3656409" cy="36564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7E20413-50DF-4FC3-B82D-3E46B13990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48"/>
          <a:stretch/>
        </p:blipFill>
        <p:spPr>
          <a:xfrm>
            <a:off x="7856041" y="3961533"/>
            <a:ext cx="4128841" cy="26708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3D19CDE-A09A-43EB-8536-3EE1B3C7F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439" y="2829467"/>
            <a:ext cx="2861748" cy="3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36FF1-2CF3-4883-B964-EE29EB5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47" y="639409"/>
            <a:ext cx="9980612" cy="5624290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omic Sans MS"/>
                <a:cs typeface="Comic Sans MS"/>
              </a:rPr>
              <a:t>¿Qué sientes con esas imágenes? </a:t>
            </a:r>
            <a:br>
              <a:rPr lang="es-CL" sz="4000" dirty="0">
                <a:latin typeface="Comic Sans MS"/>
                <a:cs typeface="Comic Sans MS"/>
              </a:rPr>
            </a:br>
            <a:r>
              <a:rPr lang="es-CL" sz="4000" dirty="0">
                <a:latin typeface="Comic Sans MS"/>
                <a:cs typeface="Comic Sans MS"/>
              </a:rPr>
              <a:t/>
            </a:r>
            <a:br>
              <a:rPr lang="es-CL" sz="4000" dirty="0">
                <a:latin typeface="Comic Sans MS"/>
                <a:cs typeface="Comic Sans MS"/>
              </a:rPr>
            </a:br>
            <a:r>
              <a:rPr lang="es-CL" sz="4000" dirty="0">
                <a:latin typeface="Comic Sans MS"/>
                <a:cs typeface="Comic Sans MS"/>
              </a:rPr>
              <a:t>¿Qué podemos hacer?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7718700-F39D-4C14-A2EF-96F1DB502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6" r="15975"/>
          <a:stretch/>
        </p:blipFill>
        <p:spPr>
          <a:xfrm>
            <a:off x="9074187" y="4088608"/>
            <a:ext cx="2872982" cy="25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47D89E-7589-4B74-879E-0624B011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09" y="629070"/>
            <a:ext cx="11419963" cy="1143000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rgbClr val="E97480"/>
                </a:solidFill>
                <a:latin typeface="Comic Sans MS"/>
                <a:cs typeface="Comic Sans MS"/>
              </a:rPr>
              <a:t>Les proponemos la siguiente actividad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FA6E62-59AF-481B-93D8-192726B4E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712">
            <a:off x="846800" y="2306166"/>
            <a:ext cx="5280058" cy="3960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7F64C2F1-B303-4C52-89F4-4FC4FD30A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3">
            <a:off x="6077088" y="2503250"/>
            <a:ext cx="5279994" cy="395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6456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226</Words>
  <Application>Microsoft Office PowerPoint</Application>
  <PresentationFormat>Panorámica</PresentationFormat>
  <Paragraphs>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Tema de Office</vt:lpstr>
      <vt:lpstr>Clase de Lenguaje</vt:lpstr>
      <vt:lpstr>Acuerdos esenciales</vt:lpstr>
      <vt:lpstr>Comprensión de la unidad</vt:lpstr>
      <vt:lpstr>Objetivo de  la clase: </vt:lpstr>
      <vt:lpstr>¿Sabes que está pasando en  Chile y el mundo?</vt:lpstr>
      <vt:lpstr>Escanea las imágenes que están a continuación.     Para luego realizar la rutina:  Veo – pienso - me pregunto </vt:lpstr>
      <vt:lpstr>Presentación de PowerPoint</vt:lpstr>
      <vt:lpstr>¿Qué sientes con esas imágenes?   ¿Qué podemos hacer?</vt:lpstr>
      <vt:lpstr>Les proponemos la siguiente actividad </vt:lpstr>
      <vt:lpstr>¿Qué nombre le podemos poner a  nuestro proyecto?   Crea un titular y luego compártelo.</vt:lpstr>
      <vt:lpstr>Te invito a que leamos una carta</vt:lpstr>
      <vt:lpstr>Presentación de PowerPoint</vt:lpstr>
      <vt:lpstr>Presentación de PowerPoint</vt:lpstr>
      <vt:lpstr>Presentación de PowerPoint</vt:lpstr>
      <vt:lpstr>Presentación de PowerPoint</vt:lpstr>
      <vt:lpstr>Identifiquemos las partes  de la carta</vt:lpstr>
      <vt:lpstr>Presentación de PowerPoint</vt:lpstr>
      <vt:lpstr>¿Para qué mandamos cartas o correos electrónicos?   ¿Por qué es importante escribir bien estos  textos y conocer sus partes?   Te invitamos a conocer muy bien la estructura de las cartas, para más adelante poder escribir una y cumplir con nuestro desafío.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Lenguaje  2 básico</dc:title>
  <dc:creator>Tomas Velasco Weber</dc:creator>
  <cp:lastModifiedBy>Bernardita Díaz</cp:lastModifiedBy>
  <cp:revision>22</cp:revision>
  <dcterms:created xsi:type="dcterms:W3CDTF">2020-06-15T22:33:27Z</dcterms:created>
  <dcterms:modified xsi:type="dcterms:W3CDTF">2020-06-17T16:40:16Z</dcterms:modified>
</cp:coreProperties>
</file>