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62" r:id="rId4"/>
    <p:sldId id="263" r:id="rId5"/>
    <p:sldId id="264" r:id="rId6"/>
    <p:sldId id="265" r:id="rId7"/>
    <p:sldId id="266" r:id="rId8"/>
    <p:sldId id="267" r:id="rId9"/>
  </p:sldIdLst>
  <p:sldSz cx="12192000" cy="6858000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FB4474A-2641-457E-BC6F-AF62A78CD0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B1488FD-3B66-4F6B-BC94-4B4DFAD981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0605F22-E4F2-46F7-BA1F-0AF6CDD24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1392C-5D3C-413E-A48F-35351C0BB625}" type="datetimeFigureOut">
              <a:rPr lang="es-CL" smtClean="0"/>
              <a:t>03-09-2020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CE1F20F-699B-4EDC-BBF3-4832E7A264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BDCF4F5-A691-43B5-A0BA-8DD9D6A4F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F519B-57C3-4830-BF86-C47DEBF6A6A2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7048462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9E5C0F1-B169-4A95-A741-CF17FB63C1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8A7315F-589D-4FE5-8D35-94C8DCBCC2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B33B5C9-525A-4AE0-BB97-9C3DC47A8D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1392C-5D3C-413E-A48F-35351C0BB625}" type="datetimeFigureOut">
              <a:rPr lang="es-CL" smtClean="0"/>
              <a:t>03-09-2020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1102B2D-CC6B-4EAB-8217-A507E82A85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2567385-C7C8-481D-AD69-46B0D10FD4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F519B-57C3-4830-BF86-C47DEBF6A6A2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6354173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30FDADA-0CA3-44C3-8B2E-6E8376F01C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42F7BFCD-995A-4769-8FCA-AA30D7A24D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AB78496-DDBA-47A7-A634-961B862726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1392C-5D3C-413E-A48F-35351C0BB625}" type="datetimeFigureOut">
              <a:rPr lang="es-CL" smtClean="0"/>
              <a:t>03-09-2020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480C1C4-22FB-4100-A894-D60BF79535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3129E40-9019-4E13-B4D7-2D9699958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F519B-57C3-4830-BF86-C47DEBF6A6A2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074607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1F0B88-03AE-41A4-A4CD-46FF8AD105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32CAF4B-8DDA-42B7-9557-65DF380628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33CC6FB-7E49-4D1D-ABF8-4634832ED4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1392C-5D3C-413E-A48F-35351C0BB625}" type="datetimeFigureOut">
              <a:rPr lang="es-CL" smtClean="0"/>
              <a:t>03-09-2020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17116D1-EEED-4531-99F7-A0B72DCEA6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EF06AA0-FFD4-4D5E-9FCE-E84CAD6B2C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F519B-57C3-4830-BF86-C47DEBF6A6A2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9698193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E5F853-5D28-482C-B2F6-B7D474B5C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1E68A0D-6CA5-44AC-823E-AEF4557B7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F1FAFFB-3ADE-48FA-9643-F6A4CA57E7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1392C-5D3C-413E-A48F-35351C0BB625}" type="datetimeFigureOut">
              <a:rPr lang="es-CL" smtClean="0"/>
              <a:t>03-09-2020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D258645-8B78-40C6-929D-60AAF500D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1CB375E-0CE5-41C0-A8ED-04B266973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F519B-57C3-4830-BF86-C47DEBF6A6A2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9201390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B63EC9D-ABD1-4E77-A9AA-FE3CB86FDC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001F819-BC48-4C61-A761-30F5E48BEE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E4FEC98-9994-4EB8-9DAC-1085176F09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936DDA4-E43A-4F29-A87C-310EF55657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1392C-5D3C-413E-A48F-35351C0BB625}" type="datetimeFigureOut">
              <a:rPr lang="es-CL" smtClean="0"/>
              <a:t>03-09-2020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19C81D0-638B-4B67-A43F-D6CE431984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0ABDA99-266B-4BF2-88CA-159878916D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F519B-57C3-4830-BF86-C47DEBF6A6A2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4009007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E79F293-09D1-4B2D-95F2-FEC202A28C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8AF7684-14EF-49E1-B47E-26745F67DD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D63971F-5233-48AF-9DAB-BFAD62BDA8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F71E23FF-3539-46A1-AC0B-B97FB6D744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3E2F7EE8-035C-4BA3-8576-10CAA03FE17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A78FE31F-9471-446B-B739-EB2EC03173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1392C-5D3C-413E-A48F-35351C0BB625}" type="datetimeFigureOut">
              <a:rPr lang="es-CL" smtClean="0"/>
              <a:t>03-09-2020</a:t>
            </a:fld>
            <a:endParaRPr lang="es-CL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D0AE0A88-9C5B-4CE7-8694-2A2B950E3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A352E71F-2CCA-4321-9484-C30F813844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F519B-57C3-4830-BF86-C47DEBF6A6A2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4471632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810B66F-E146-43A6-9F55-9720DCAA17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84285EEB-2141-4E08-B561-E81AB089CA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1392C-5D3C-413E-A48F-35351C0BB625}" type="datetimeFigureOut">
              <a:rPr lang="es-CL" smtClean="0"/>
              <a:t>03-09-2020</a:t>
            </a:fld>
            <a:endParaRPr lang="es-C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07C70B57-ED14-4E12-AB21-BBA681B475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EABE3DAD-F98D-46AE-BF41-F8DAF8ABE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F519B-57C3-4830-BF86-C47DEBF6A6A2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3655033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01BB4BEB-C4F9-4394-B49A-183B226D60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1392C-5D3C-413E-A48F-35351C0BB625}" type="datetimeFigureOut">
              <a:rPr lang="es-CL" smtClean="0"/>
              <a:t>03-09-2020</a:t>
            </a:fld>
            <a:endParaRPr lang="es-C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B9AC9357-0983-4572-982F-DAD6B4765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441EAF1-3C66-40C8-951B-5D4F09363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F519B-57C3-4830-BF86-C47DEBF6A6A2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8099780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47ED4E9-B41C-4EB4-AFFA-B9778FE63E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B5AB289-7920-43CD-8D8A-5DBD2B13E5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2182FF8-A523-4D09-8776-866645AF4E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AEA60FC-7480-4775-A91E-CB8E7DBAE6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1392C-5D3C-413E-A48F-35351C0BB625}" type="datetimeFigureOut">
              <a:rPr lang="es-CL" smtClean="0"/>
              <a:t>03-09-2020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194D311-D9F3-4892-938A-8FAD3DF05C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7D7994A-ED2F-4355-AB03-137F89C7F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F519B-57C3-4830-BF86-C47DEBF6A6A2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2985745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03B0099-E0B9-4BB7-9501-27E358DC6E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77EC4EA9-8B88-4CA2-9C18-83D7665B20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925ADE3-9FBE-401D-8D93-44611AA217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24F9757-E700-4863-9371-3507169418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1392C-5D3C-413E-A48F-35351C0BB625}" type="datetimeFigureOut">
              <a:rPr lang="es-CL" smtClean="0"/>
              <a:t>03-09-2020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1C8EE42-09ED-49CC-97D0-5A7B89C20C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9204C9E-BAC5-47F5-BE58-6AEAF1E753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F519B-57C3-4830-BF86-C47DEBF6A6A2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1177493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FC5DE16-5768-44A0-87E7-0D6B7F063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B232D47-8FB7-4F0E-90C5-5F10ADD000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B2CDD5F-072E-4779-942C-425BDE6C40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A1392C-5D3C-413E-A48F-35351C0BB625}" type="datetimeFigureOut">
              <a:rPr lang="es-CL" smtClean="0"/>
              <a:t>03-09-2020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F205818-F9A2-497D-84FB-7FD5FB2A97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4D2EBFA-87D2-4F11-A748-15316D0F40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FF519B-57C3-4830-BF86-C47DEBF6A6A2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910609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hyperlink" Target="mailto:Fernanda.ortiz@ssccmanquehue.cl" TargetMode="Externa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hyperlink" Target="mailto:Catalina.mongillo@ssccmanquehue.cl" TargetMode="External"/><Relationship Id="rId5" Type="http://schemas.openxmlformats.org/officeDocument/2006/relationships/hyperlink" Target="mailto:Ines.johnson@ssccmanquehue.cl" TargetMode="External"/><Relationship Id="rId4" Type="http://schemas.openxmlformats.org/officeDocument/2006/relationships/hyperlink" Target="mailto:Ignacia.delafuente@ssccmanquehue.cl" TargetMode="External"/><Relationship Id="rId9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4.png"/><Relationship Id="rId3" Type="http://schemas.microsoft.com/office/2007/relationships/media" Target="../media/media5.m4a"/><Relationship Id="rId7" Type="http://schemas.openxmlformats.org/officeDocument/2006/relationships/image" Target="../media/image10.jpeg"/><Relationship Id="rId12" Type="http://schemas.openxmlformats.org/officeDocument/2006/relationships/image" Target="../media/image15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9.jpeg"/><Relationship Id="rId11" Type="http://schemas.openxmlformats.org/officeDocument/2006/relationships/image" Target="../media/image14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3.png"/><Relationship Id="rId4" Type="http://schemas.openxmlformats.org/officeDocument/2006/relationships/audio" Target="../media/media5.m4a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4.pn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media" Target="../media/media8.m4a"/><Relationship Id="rId7" Type="http://schemas.openxmlformats.org/officeDocument/2006/relationships/image" Target="../media/image18.jpeg"/><Relationship Id="rId2" Type="http://schemas.microsoft.com/office/2007/relationships/media" Target="../media/media7.m4a"/><Relationship Id="rId1" Type="http://schemas.openxmlformats.org/officeDocument/2006/relationships/audio" Target="NULL" TargetMode="External"/><Relationship Id="rId6" Type="http://schemas.openxmlformats.org/officeDocument/2006/relationships/image" Target="../media/image17.jpe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0.jpeg"/><Relationship Id="rId4" Type="http://schemas.openxmlformats.org/officeDocument/2006/relationships/audio" Target="../media/media8.m4a"/><Relationship Id="rId9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microsoft.com/office/2007/relationships/media" Target="../media/media10.m4a"/><Relationship Id="rId7" Type="http://schemas.openxmlformats.org/officeDocument/2006/relationships/image" Target="../media/image21.jpe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3.png"/><Relationship Id="rId4" Type="http://schemas.openxmlformats.org/officeDocument/2006/relationships/audio" Target="../media/media10.m4a"/><Relationship Id="rId9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7.jpeg"/><Relationship Id="rId2" Type="http://schemas.microsoft.com/office/2007/relationships/media" Target="../media/media11.m4a"/><Relationship Id="rId1" Type="http://schemas.openxmlformats.org/officeDocument/2006/relationships/audio" Target="NULL" TargetMode="External"/><Relationship Id="rId6" Type="http://schemas.openxmlformats.org/officeDocument/2006/relationships/image" Target="../media/image26.jpeg"/><Relationship Id="rId5" Type="http://schemas.openxmlformats.org/officeDocument/2006/relationships/image" Target="../media/image8.jpe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1FE4676-1A1D-4DD2-B37E-9484FE519F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78255" y="120705"/>
            <a:ext cx="8433828" cy="1838740"/>
          </a:xfrm>
        </p:spPr>
        <p:txBody>
          <a:bodyPr anchor="b">
            <a:normAutofit/>
          </a:bodyPr>
          <a:lstStyle/>
          <a:p>
            <a:pPr algn="l">
              <a:lnSpc>
                <a:spcPct val="100000"/>
              </a:lnSpc>
            </a:pPr>
            <a:r>
              <a:rPr lang="es-CL" sz="5400" b="1" u="sng" dirty="0">
                <a:latin typeface="Century Gothic" panose="020B0502020202020204" pitchFamily="34" charset="0"/>
              </a:rPr>
              <a:t>Ciencias Sociales </a:t>
            </a:r>
            <a:br>
              <a:rPr lang="es-CL" sz="5400" b="1" u="sng" dirty="0">
                <a:latin typeface="Century Gothic" panose="020B0502020202020204" pitchFamily="34" charset="0"/>
              </a:rPr>
            </a:br>
            <a:r>
              <a:rPr lang="es-CL" sz="5400" b="1" u="sng" dirty="0">
                <a:latin typeface="Century Gothic" panose="020B0502020202020204" pitchFamily="34" charset="0"/>
              </a:rPr>
              <a:t>Segundos básicos 2020</a:t>
            </a:r>
          </a:p>
        </p:txBody>
      </p:sp>
      <p:sp>
        <p:nvSpPr>
          <p:cNvPr id="4" name="Subtítulo 3">
            <a:extLst>
              <a:ext uri="{FF2B5EF4-FFF2-40B4-BE49-F238E27FC236}">
                <a16:creationId xmlns:a16="http://schemas.microsoft.com/office/drawing/2014/main" id="{5E32AF51-3ED2-4138-B6F9-A8CBBD6B84E4}"/>
              </a:ext>
            </a:extLst>
          </p:cNvPr>
          <p:cNvSpPr txBox="1">
            <a:spLocks noGrp="1" noChangeArrowheads="1"/>
          </p:cNvSpPr>
          <p:nvPr>
            <p:ph type="subTitle" idx="1"/>
          </p:nvPr>
        </p:nvSpPr>
        <p:spPr bwMode="auto">
          <a:xfrm>
            <a:off x="243732" y="2875748"/>
            <a:ext cx="9348180" cy="2252485"/>
          </a:xfrm>
          <a:prstGeom prst="rect">
            <a:avLst/>
          </a:prstGeom>
          <a:ln w="19050">
            <a:solidFill>
              <a:srgbClr val="0070C0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>
              <a:lnSpc>
                <a:spcPct val="100000"/>
              </a:lnSpc>
            </a:pPr>
            <a:r>
              <a:rPr lang="es-CL" altLang="es-CL" b="1" dirty="0">
                <a:solidFill>
                  <a:schemeClr val="tx2"/>
                </a:solidFill>
                <a:latin typeface="Century Gothic" panose="020B0502020202020204" pitchFamily="34" charset="0"/>
                <a:cs typeface="+mn-cs"/>
              </a:rPr>
              <a:t>Gran entendimiento de la unidad: </a:t>
            </a:r>
            <a:r>
              <a:rPr lang="es-CL" altLang="es-CL" dirty="0">
                <a:solidFill>
                  <a:schemeClr val="tx2"/>
                </a:solidFill>
                <a:latin typeface="Century Gothic" panose="020B0502020202020204" pitchFamily="34" charset="0"/>
                <a:cs typeface="+mn-cs"/>
              </a:rPr>
              <a:t>Los estudiantes conocerán</a:t>
            </a:r>
            <a:r>
              <a:rPr lang="es-ES" dirty="0">
                <a:solidFill>
                  <a:schemeClr val="tx2"/>
                </a:solidFill>
                <a:latin typeface="Century Gothic" panose="020B0502020202020204" pitchFamily="34" charset="0"/>
              </a:rPr>
              <a:t> </a:t>
            </a:r>
            <a:r>
              <a:rPr lang="es-ES" dirty="0">
                <a:solidFill>
                  <a:schemeClr val="tx2"/>
                </a:solidFill>
                <a:latin typeface="Century Gothic" panose="020B0502020202020204" pitchFamily="34" charset="0"/>
                <a:cs typeface="+mn-cs"/>
              </a:rPr>
              <a:t>el modo de vida de los diferentes pueblos originarios de nuestro país, </a:t>
            </a:r>
            <a:r>
              <a:rPr lang="es-CL" dirty="0">
                <a:solidFill>
                  <a:schemeClr val="tx2"/>
                </a:solidFill>
                <a:latin typeface="Century Gothic" panose="020B0502020202020204" pitchFamily="34" charset="0"/>
                <a:cs typeface="+mn-cs"/>
              </a:rPr>
              <a:t>comprendiendo que el ser humano tiene la capacidad de adaptarse al medio en el que vive, </a:t>
            </a:r>
            <a:r>
              <a:rPr lang="es-ES" dirty="0">
                <a:solidFill>
                  <a:schemeClr val="tx2"/>
                </a:solidFill>
                <a:latin typeface="Century Gothic" panose="020B0502020202020204" pitchFamily="34" charset="0"/>
                <a:cs typeface="+mn-cs"/>
              </a:rPr>
              <a:t>valorando sus aportes ,conectándolos con nuestra forma de vida actual.</a:t>
            </a:r>
            <a:endParaRPr lang="es-CL" altLang="es-CL" dirty="0">
              <a:solidFill>
                <a:schemeClr val="tx2"/>
              </a:solidFill>
              <a:latin typeface="Century Gothic" panose="020B0502020202020204" pitchFamily="34" charset="0"/>
              <a:cs typeface="+mn-cs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E2A3ED9-297A-4BCC-B517-8261CE0EF9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91384" y="5511357"/>
            <a:ext cx="390525" cy="28575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ACE5404E-307D-4A2D-B91A-9B45FFC28A6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9747" t="3285" r="30688" b="2802"/>
          <a:stretch/>
        </p:blipFill>
        <p:spPr>
          <a:xfrm>
            <a:off x="9692737" y="-106018"/>
            <a:ext cx="2499263" cy="7497790"/>
          </a:xfrm>
          <a:prstGeom prst="rect">
            <a:avLst/>
          </a:prstGeom>
        </p:spPr>
      </p:pic>
      <p:pic>
        <p:nvPicPr>
          <p:cNvPr id="1028" name="Picture 4" descr="SS.CC. MANQUEHUE (@sscc_manquehue) | Twitter">
            <a:extLst>
              <a:ext uri="{FF2B5EF4-FFF2-40B4-BE49-F238E27FC236}">
                <a16:creationId xmlns:a16="http://schemas.microsoft.com/office/drawing/2014/main" id="{5F9CDD57-77DB-4675-8219-3A20250C68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90681" cy="1690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21F533E1-025D-4123-AE88-1DE21018A347}"/>
              </a:ext>
            </a:extLst>
          </p:cNvPr>
          <p:cNvSpPr txBox="1"/>
          <p:nvPr/>
        </p:nvSpPr>
        <p:spPr>
          <a:xfrm>
            <a:off x="1228638" y="5396997"/>
            <a:ext cx="4373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000" b="1" dirty="0">
                <a:latin typeface="Century Gothic" panose="020B0502020202020204" pitchFamily="34" charset="0"/>
              </a:rPr>
              <a:t>1</a:t>
            </a:r>
          </a:p>
        </p:txBody>
      </p:sp>
      <p:pic>
        <p:nvPicPr>
          <p:cNvPr id="6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6C084C66-4CBE-460A-9894-FDAB8946B0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90681" y="539699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413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14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11A326A-3C9B-4225-8882-229B127DFB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0449" y="168813"/>
            <a:ext cx="11676186" cy="4276580"/>
          </a:xfrm>
          <a:noFill/>
          <a:ln w="19050">
            <a:solidFill>
              <a:srgbClr val="C00000"/>
            </a:solidFill>
            <a:prstDash val="lgDashDot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l">
              <a:lnSpc>
                <a:spcPct val="150000"/>
              </a:lnSpc>
            </a:pPr>
            <a:r>
              <a:rPr lang="es-CL" sz="3200" b="1" dirty="0">
                <a:latin typeface="Century Gothic" panose="020B0502020202020204" pitchFamily="34" charset="0"/>
              </a:rPr>
              <a:t>Instrucciones: </a:t>
            </a:r>
            <a:br>
              <a:rPr lang="es-CL" sz="3200" b="1" dirty="0">
                <a:latin typeface="Century Gothic" panose="020B0502020202020204" pitchFamily="34" charset="0"/>
              </a:rPr>
            </a:br>
            <a:r>
              <a:rPr lang="es-CL" sz="3200" dirty="0">
                <a:latin typeface="Century Gothic" panose="020B0502020202020204" pitchFamily="34" charset="0"/>
              </a:rPr>
              <a:t>1)Es muy importante que veas este </a:t>
            </a:r>
            <a:r>
              <a:rPr lang="es-CL" sz="3200" dirty="0" err="1">
                <a:latin typeface="Century Gothic" panose="020B0502020202020204" pitchFamily="34" charset="0"/>
              </a:rPr>
              <a:t>ppt</a:t>
            </a:r>
            <a:r>
              <a:rPr lang="es-CL" sz="3200" dirty="0">
                <a:latin typeface="Century Gothic" panose="020B0502020202020204" pitchFamily="34" charset="0"/>
              </a:rPr>
              <a:t> en modo de «presentación».</a:t>
            </a:r>
            <a:br>
              <a:rPr lang="es-CL" sz="3200" dirty="0">
                <a:latin typeface="Century Gothic" panose="020B0502020202020204" pitchFamily="34" charset="0"/>
              </a:rPr>
            </a:br>
            <a:r>
              <a:rPr lang="es-CL" sz="3200" dirty="0">
                <a:latin typeface="Century Gothic" panose="020B0502020202020204" pitchFamily="34" charset="0"/>
              </a:rPr>
              <a:t>2) Cuando veas este ícono:         haz un </a:t>
            </a:r>
            <a:r>
              <a:rPr lang="es-CL" sz="3200" dirty="0" err="1">
                <a:latin typeface="Century Gothic" panose="020B0502020202020204" pitchFamily="34" charset="0"/>
              </a:rPr>
              <a:t>click</a:t>
            </a:r>
            <a:r>
              <a:rPr lang="es-CL" sz="3200" dirty="0">
                <a:latin typeface="Century Gothic" panose="020B0502020202020204" pitchFamily="34" charset="0"/>
              </a:rPr>
              <a:t> en él y escucharás las instrucciones. Los audios se escuchan según el orden numérico. </a:t>
            </a:r>
            <a:br>
              <a:rPr lang="es-CL" sz="1800" dirty="0"/>
            </a:br>
            <a:endParaRPr lang="es-CL" sz="1800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E60F97C-C4D4-4293-B1B3-C8B0A1D7DB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7907" y="4779497"/>
            <a:ext cx="9245553" cy="1909690"/>
          </a:xfrm>
        </p:spPr>
        <p:txBody>
          <a:bodyPr>
            <a:normAutofit fontScale="62500" lnSpcReduction="20000"/>
          </a:bodyPr>
          <a:lstStyle/>
          <a:p>
            <a:pPr algn="l"/>
            <a:r>
              <a:rPr lang="es-CL" sz="3200" b="1" dirty="0">
                <a:latin typeface="Century Gothic" panose="020B0502020202020204" pitchFamily="34" charset="0"/>
                <a:ea typeface="+mj-ea"/>
                <a:cs typeface="+mj-cs"/>
              </a:rPr>
              <a:t>Profesoras: </a:t>
            </a:r>
          </a:p>
          <a:p>
            <a:pPr algn="l"/>
            <a:r>
              <a:rPr lang="es-CL" sz="3200" dirty="0">
                <a:latin typeface="Century Gothic" panose="020B0502020202020204" pitchFamily="34" charset="0"/>
                <a:ea typeface="+mj-ea"/>
                <a:cs typeface="+mj-cs"/>
              </a:rPr>
              <a:t>Ignacia De La Fuente2°A (</a:t>
            </a:r>
            <a:r>
              <a:rPr lang="es-CL" sz="3200" dirty="0">
                <a:latin typeface="Century Gothic" panose="020B0502020202020204" pitchFamily="34" charset="0"/>
                <a:ea typeface="+mj-ea"/>
                <a:cs typeface="+mj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Ignacia.delafuente@ssccmanquehue.cl</a:t>
            </a:r>
            <a:r>
              <a:rPr lang="es-CL" sz="3200" dirty="0">
                <a:latin typeface="Century Gothic" panose="020B0502020202020204" pitchFamily="34" charset="0"/>
                <a:ea typeface="+mj-ea"/>
                <a:cs typeface="+mj-cs"/>
              </a:rPr>
              <a:t>)</a:t>
            </a:r>
          </a:p>
          <a:p>
            <a:pPr algn="l"/>
            <a:r>
              <a:rPr lang="es-CL" sz="3200" dirty="0">
                <a:latin typeface="Century Gothic" panose="020B0502020202020204" pitchFamily="34" charset="0"/>
                <a:ea typeface="+mj-ea"/>
                <a:cs typeface="+mj-cs"/>
              </a:rPr>
              <a:t>Catalina Figueroa 2°B </a:t>
            </a:r>
            <a:r>
              <a:rPr lang="es-CL" sz="3200" dirty="0">
                <a:latin typeface="Century Gothic" panose="020B0502020202020204" pitchFamily="34" charset="0"/>
              </a:rPr>
              <a:t>(</a:t>
            </a:r>
            <a:r>
              <a:rPr lang="es-CL" sz="3200" u="sng" dirty="0">
                <a:latin typeface="Century Gothic" panose="020B0502020202020204" pitchFamily="34" charset="0"/>
              </a:rPr>
              <a:t>Catalina.figueroa</a:t>
            </a:r>
            <a:r>
              <a:rPr lang="es-CL" sz="3200" dirty="0">
                <a:latin typeface="Century Gothic" panose="020B0502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@ssccmanquehue.cl</a:t>
            </a:r>
            <a:r>
              <a:rPr lang="es-CL" sz="3200" dirty="0">
                <a:latin typeface="Century Gothic" panose="020B0502020202020204" pitchFamily="34" charset="0"/>
              </a:rPr>
              <a:t>)</a:t>
            </a:r>
            <a:endParaRPr lang="es-CL" sz="3200" dirty="0">
              <a:latin typeface="Century Gothic" panose="020B0502020202020204" pitchFamily="34" charset="0"/>
              <a:ea typeface="+mj-ea"/>
              <a:cs typeface="+mj-cs"/>
            </a:endParaRPr>
          </a:p>
          <a:p>
            <a:pPr algn="l"/>
            <a:r>
              <a:rPr lang="es-CL" sz="3200" dirty="0">
                <a:latin typeface="Century Gothic" panose="020B0502020202020204" pitchFamily="34" charset="0"/>
                <a:ea typeface="+mj-ea"/>
                <a:cs typeface="+mj-cs"/>
              </a:rPr>
              <a:t>Catalina </a:t>
            </a:r>
            <a:r>
              <a:rPr lang="es-CL" sz="3200" dirty="0" err="1">
                <a:latin typeface="Century Gothic" panose="020B0502020202020204" pitchFamily="34" charset="0"/>
                <a:ea typeface="+mj-ea"/>
                <a:cs typeface="+mj-cs"/>
              </a:rPr>
              <a:t>Mongillo</a:t>
            </a:r>
            <a:r>
              <a:rPr lang="es-CL" sz="3200" dirty="0">
                <a:latin typeface="Century Gothic" panose="020B0502020202020204" pitchFamily="34" charset="0"/>
                <a:ea typeface="+mj-ea"/>
                <a:cs typeface="+mj-cs"/>
              </a:rPr>
              <a:t> 2°C (</a:t>
            </a:r>
            <a:r>
              <a:rPr lang="es-CL" sz="3200" dirty="0">
                <a:latin typeface="Century Gothic" panose="020B0502020202020204" pitchFamily="34" charset="0"/>
                <a:ea typeface="+mj-ea"/>
                <a:cs typeface="+mj-cs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Catalina.mongillo@ssccmanquehue.cl</a:t>
            </a:r>
            <a:r>
              <a:rPr lang="es-CL" sz="3200" dirty="0">
                <a:latin typeface="Century Gothic" panose="020B0502020202020204" pitchFamily="34" charset="0"/>
                <a:ea typeface="+mj-ea"/>
                <a:cs typeface="+mj-cs"/>
              </a:rPr>
              <a:t>)</a:t>
            </a:r>
          </a:p>
          <a:p>
            <a:pPr algn="l"/>
            <a:r>
              <a:rPr lang="es-CL" sz="3200" dirty="0">
                <a:latin typeface="Century Gothic" panose="020B0502020202020204" pitchFamily="34" charset="0"/>
                <a:ea typeface="+mj-ea"/>
                <a:cs typeface="+mj-cs"/>
              </a:rPr>
              <a:t>Fernanda Ortiz 2°D (</a:t>
            </a:r>
            <a:r>
              <a:rPr lang="es-CL" sz="3200" dirty="0">
                <a:latin typeface="Century Gothic" panose="020B0502020202020204" pitchFamily="34" charset="0"/>
                <a:ea typeface="+mj-ea"/>
                <a:cs typeface="+mj-cs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Fernanda.ortiz@ssccmanquehue.cl</a:t>
            </a:r>
            <a:r>
              <a:rPr lang="es-CL" sz="3200" dirty="0">
                <a:latin typeface="Century Gothic" panose="020B0502020202020204" pitchFamily="34" charset="0"/>
                <a:ea typeface="+mj-ea"/>
                <a:cs typeface="+mj-cs"/>
              </a:rPr>
              <a:t>)</a:t>
            </a:r>
          </a:p>
          <a:p>
            <a:endParaRPr lang="es-CL" dirty="0"/>
          </a:p>
        </p:txBody>
      </p:sp>
      <p:pic>
        <p:nvPicPr>
          <p:cNvPr id="5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89F84219-4E97-4FBF-9AB4-F52225E71B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598942" y="2178148"/>
            <a:ext cx="609600" cy="6096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09954AC3-1AF1-4FEE-BE6A-DAC23991D97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03460" y="4779497"/>
            <a:ext cx="2588260" cy="1909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686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E4E9D7DA-2B0C-4581-92B6-E7D68E2AE9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6591" y="4739347"/>
            <a:ext cx="11078817" cy="1078358"/>
          </a:xfrm>
          <a:ln w="25400">
            <a:solidFill>
              <a:srgbClr val="7030A0"/>
            </a:solidFill>
            <a:prstDash val="sysDash"/>
          </a:ln>
        </p:spPr>
        <p:txBody>
          <a:bodyPr>
            <a:noAutofit/>
          </a:bodyPr>
          <a:lstStyle/>
          <a:p>
            <a:pPr algn="just">
              <a:lnSpc>
                <a:spcPct val="100000"/>
              </a:lnSpc>
            </a:pPr>
            <a:r>
              <a:rPr lang="es-CL" b="1" u="sng" dirty="0">
                <a:solidFill>
                  <a:srgbClr val="7030A0"/>
                </a:solidFill>
                <a:latin typeface="Century Gothic" panose="020B0502020202020204" pitchFamily="34" charset="0"/>
                <a:ea typeface="+mj-ea"/>
                <a:cs typeface="+mj-cs"/>
              </a:rPr>
              <a:t>Objetivo de la clase</a:t>
            </a:r>
            <a:r>
              <a:rPr lang="es-CL" b="1" dirty="0">
                <a:solidFill>
                  <a:srgbClr val="7030A0"/>
                </a:solidFill>
                <a:latin typeface="Century Gothic" panose="020B0502020202020204" pitchFamily="34" charset="0"/>
                <a:ea typeface="+mj-ea"/>
                <a:cs typeface="+mj-cs"/>
              </a:rPr>
              <a:t>: </a:t>
            </a:r>
            <a:r>
              <a:rPr lang="es-CL" dirty="0">
                <a:solidFill>
                  <a:srgbClr val="7030A0"/>
                </a:solidFill>
                <a:latin typeface="Century Gothic" panose="020B0502020202020204" pitchFamily="34" charset="0"/>
                <a:ea typeface="+mj-ea"/>
                <a:cs typeface="+mj-cs"/>
              </a:rPr>
              <a:t>Reflexionar sobre los pueblos originarios generando  preguntas y conexiones sobre lo aprendido. 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67B3C009-75B7-461F-BEE5-62C0FB3F9CD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3" y="17275"/>
            <a:ext cx="1102077" cy="1289134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D268CB9B-9C07-4DA9-97C0-124A769F151E}"/>
              </a:ext>
            </a:extLst>
          </p:cNvPr>
          <p:cNvSpPr txBox="1"/>
          <p:nvPr/>
        </p:nvSpPr>
        <p:spPr>
          <a:xfrm>
            <a:off x="1556114" y="162729"/>
            <a:ext cx="97172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4400" b="1" u="sng" dirty="0">
                <a:solidFill>
                  <a:srgbClr val="7030A0"/>
                </a:solidFill>
                <a:latin typeface="Century Gothic" panose="020B0502020202020204" pitchFamily="34" charset="0"/>
              </a:rPr>
              <a:t>Pueblos originarios de Chile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8421DBC4-CF0F-4618-B4D5-77A10B2C5AC8}"/>
              </a:ext>
            </a:extLst>
          </p:cNvPr>
          <p:cNvSpPr txBox="1"/>
          <p:nvPr/>
        </p:nvSpPr>
        <p:spPr>
          <a:xfrm>
            <a:off x="2040133" y="1692205"/>
            <a:ext cx="4373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000" b="1" dirty="0">
                <a:latin typeface="Century Gothic" panose="020B0502020202020204" pitchFamily="34" charset="0"/>
              </a:rPr>
              <a:t>1</a:t>
            </a:r>
          </a:p>
        </p:txBody>
      </p:sp>
      <p:pic>
        <p:nvPicPr>
          <p:cNvPr id="2" name="Picture 4" descr="Autores indígenas presentan libro sobre nueva constitución y pueblos  originarios - El Mostrador">
            <a:extLst>
              <a:ext uri="{FF2B5EF4-FFF2-40B4-BE49-F238E27FC236}">
                <a16:creationId xmlns:a16="http://schemas.microsoft.com/office/drawing/2014/main" id="{AB316590-5C76-48F4-BCAC-18791F85AF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0395" y="1507608"/>
            <a:ext cx="4352925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Vectores, imágenes y arte vectorial de stock sobre Escribir+vector |  Shutterstock">
            <a:extLst>
              <a:ext uri="{FF2B5EF4-FFF2-40B4-BE49-F238E27FC236}">
                <a16:creationId xmlns:a16="http://schemas.microsoft.com/office/drawing/2014/main" id="{8D52D413-0FCC-4CC4-93B6-F214CFC9CF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05"/>
          <a:stretch/>
        </p:blipFill>
        <p:spPr bwMode="auto">
          <a:xfrm>
            <a:off x="556591" y="2852350"/>
            <a:ext cx="3841726" cy="1512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D5E4059F-E606-4EE2-8E59-4A4CD8914C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358184" y="15988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153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79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0" name="Rectangle 72">
            <a:extLst>
              <a:ext uri="{FF2B5EF4-FFF2-40B4-BE49-F238E27FC236}">
                <a16:creationId xmlns:a16="http://schemas.microsoft.com/office/drawing/2014/main" id="{B0354608-2C0B-45C8-8C8B-8E3ED2EF58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Rutinas de pensamiento: Visual thinking | Compartir Palabra maestra">
            <a:extLst>
              <a:ext uri="{FF2B5EF4-FFF2-40B4-BE49-F238E27FC236}">
                <a16:creationId xmlns:a16="http://schemas.microsoft.com/office/drawing/2014/main" id="{65432779-0D61-41F1-9EC9-49E13A9F11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7"/>
          <a:stretch/>
        </p:blipFill>
        <p:spPr bwMode="auto">
          <a:xfrm>
            <a:off x="22395" y="-75149"/>
            <a:ext cx="12191997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0D2DC161-B9EB-4AE3-9322-35FAB482C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0991" y="1680291"/>
            <a:ext cx="7439274" cy="228822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7200" b="1" kern="1200" dirty="0">
                <a:solidFill>
                  <a:schemeClr val="tx1"/>
                </a:solidFill>
                <a:latin typeface="Century Gothic" panose="020B0502020202020204" pitchFamily="34" charset="0"/>
              </a:rPr>
              <a:t>Rutina del </a:t>
            </a:r>
            <a:r>
              <a:rPr lang="en-US" sz="7200" b="1" kern="12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pensamiento</a:t>
            </a:r>
            <a:r>
              <a:rPr lang="en-US" sz="7200" b="1" kern="1200" dirty="0">
                <a:solidFill>
                  <a:schemeClr val="tx1"/>
                </a:solidFill>
                <a:latin typeface="Century Gothic" panose="020B0502020202020204" pitchFamily="34" charset="0"/>
              </a:rPr>
              <a:t>: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FD4432C-F90C-44B5-8FB4-361D3B6AEF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73715" y="4121898"/>
            <a:ext cx="9089359" cy="785251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2400" b="1" kern="1200" dirty="0">
                <a:solidFill>
                  <a:schemeClr val="tx1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PENSAR – INDAGAR – EXPLORAR  una </a:t>
            </a:r>
            <a:r>
              <a:rPr lang="en-US" sz="2400" b="1" kern="1200" dirty="0" err="1">
                <a:solidFill>
                  <a:schemeClr val="tx1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rutina</a:t>
            </a:r>
            <a:r>
              <a:rPr lang="en-US" sz="2400" b="1" kern="1200" dirty="0">
                <a:solidFill>
                  <a:schemeClr val="tx1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 que </a:t>
            </a:r>
            <a:r>
              <a:rPr lang="en-US" sz="2400" b="1" kern="1200" dirty="0" err="1">
                <a:solidFill>
                  <a:schemeClr val="tx1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sienta</a:t>
            </a:r>
            <a:r>
              <a:rPr lang="en-US" sz="2400" b="1" kern="1200" dirty="0">
                <a:solidFill>
                  <a:schemeClr val="tx1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 base para una </a:t>
            </a:r>
            <a:r>
              <a:rPr lang="en-US" sz="2400" b="1" kern="1200" dirty="0" err="1">
                <a:solidFill>
                  <a:schemeClr val="tx1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investigación</a:t>
            </a:r>
            <a:r>
              <a:rPr lang="en-US" sz="2400" b="1" kern="1200" dirty="0">
                <a:solidFill>
                  <a:schemeClr val="tx1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 profunda.</a:t>
            </a:r>
            <a:endParaRPr lang="en-US" sz="2400" kern="12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1031" name="Freeform 5">
            <a:extLst>
              <a:ext uri="{FF2B5EF4-FFF2-40B4-BE49-F238E27FC236}">
                <a16:creationId xmlns:a16="http://schemas.microsoft.com/office/drawing/2014/main" id="{A69EB637-CEDE-43AD-8B65-DDD63C08FB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790870" y="2245586"/>
            <a:ext cx="1262906" cy="1108260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tx1">
              <a:alpha val="40000"/>
            </a:schemeClr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1028" name="Picture 4" descr="llaves del pensamiento visible - Buscar con Google | Pensamiento visible,  Aprendizaje visible, Aprendizaje">
            <a:extLst>
              <a:ext uri="{FF2B5EF4-FFF2-40B4-BE49-F238E27FC236}">
                <a16:creationId xmlns:a16="http://schemas.microsoft.com/office/drawing/2014/main" id="{878D996C-FD93-4EAE-95F5-2BD8EA3792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73" r="-7" b="16920"/>
          <a:stretch/>
        </p:blipFill>
        <p:spPr bwMode="auto">
          <a:xfrm>
            <a:off x="556440" y="561493"/>
            <a:ext cx="2034550" cy="1797684"/>
          </a:xfrm>
          <a:custGeom>
            <a:avLst/>
            <a:gdLst/>
            <a:ahLst/>
            <a:cxnLst/>
            <a:rect l="l" t="t" r="r" b="b"/>
            <a:pathLst>
              <a:path w="2034550" h="1797684">
                <a:moveTo>
                  <a:pt x="585760" y="0"/>
                </a:moveTo>
                <a:cubicBezTo>
                  <a:pt x="585760" y="0"/>
                  <a:pt x="585760" y="0"/>
                  <a:pt x="1448790" y="0"/>
                </a:cubicBezTo>
                <a:cubicBezTo>
                  <a:pt x="1502846" y="0"/>
                  <a:pt x="1555038" y="29714"/>
                  <a:pt x="1581134" y="77999"/>
                </a:cubicBezTo>
                <a:cubicBezTo>
                  <a:pt x="1581134" y="77999"/>
                  <a:pt x="1581134" y="77999"/>
                  <a:pt x="2013580" y="822701"/>
                </a:cubicBezTo>
                <a:cubicBezTo>
                  <a:pt x="2041540" y="869128"/>
                  <a:pt x="2041540" y="928556"/>
                  <a:pt x="2013580" y="974984"/>
                </a:cubicBezTo>
                <a:cubicBezTo>
                  <a:pt x="2013580" y="974984"/>
                  <a:pt x="2013580" y="974984"/>
                  <a:pt x="1581134" y="1719685"/>
                </a:cubicBezTo>
                <a:cubicBezTo>
                  <a:pt x="1555038" y="1767970"/>
                  <a:pt x="1502846" y="1797684"/>
                  <a:pt x="1448790" y="1797684"/>
                </a:cubicBezTo>
                <a:cubicBezTo>
                  <a:pt x="1448790" y="1797684"/>
                  <a:pt x="1448790" y="1797684"/>
                  <a:pt x="585760" y="1797684"/>
                </a:cubicBezTo>
                <a:cubicBezTo>
                  <a:pt x="529841" y="1797684"/>
                  <a:pt x="479513" y="1767970"/>
                  <a:pt x="451553" y="1719685"/>
                </a:cubicBezTo>
                <a:cubicBezTo>
                  <a:pt x="451553" y="1719685"/>
                  <a:pt x="451553" y="1719685"/>
                  <a:pt x="20970" y="974984"/>
                </a:cubicBezTo>
                <a:cubicBezTo>
                  <a:pt x="-6990" y="928556"/>
                  <a:pt x="-6990" y="869128"/>
                  <a:pt x="20970" y="822701"/>
                </a:cubicBezTo>
                <a:cubicBezTo>
                  <a:pt x="20970" y="822701"/>
                  <a:pt x="20970" y="822701"/>
                  <a:pt x="451553" y="77999"/>
                </a:cubicBezTo>
                <a:cubicBezTo>
                  <a:pt x="479513" y="29714"/>
                  <a:pt x="529841" y="0"/>
                  <a:pt x="585760" y="0"/>
                </a:cubicBezTo>
                <a:close/>
              </a:path>
            </a:pathLst>
          </a:custGeom>
          <a:noFill/>
          <a:ln w="63500">
            <a:solidFill>
              <a:schemeClr val="tx1">
                <a:alpha val="8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Freeform 5">
            <a:extLst>
              <a:ext uri="{FF2B5EF4-FFF2-40B4-BE49-F238E27FC236}">
                <a16:creationId xmlns:a16="http://schemas.microsoft.com/office/drawing/2014/main" id="{B0FAED46-1BF7-48DB-980D-571CD2A30D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362936" y="1825453"/>
            <a:ext cx="799094" cy="701243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tx1">
              <a:alpha val="60000"/>
            </a:schemeClr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CD300FC-0877-48E0-983D-98481535344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386829">
            <a:off x="412974" y="3182966"/>
            <a:ext cx="1765043" cy="731564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2D6B4024-A223-4EFB-9058-4215D138801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535189">
            <a:off x="7749509" y="1573267"/>
            <a:ext cx="1658430" cy="661337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72C21697-983A-4E1A-84FB-C0A38D03B18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548126">
            <a:off x="9273982" y="3188002"/>
            <a:ext cx="1874806" cy="798528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29E657B3-B0F4-48F2-904A-7DA338E21DD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321892">
            <a:off x="8492601" y="5511523"/>
            <a:ext cx="1913162" cy="762987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2FFF82E4-6C50-42F5-BAC6-9A7F1782D29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21200084">
            <a:off x="513960" y="5548787"/>
            <a:ext cx="1774683" cy="771142"/>
          </a:xfrm>
          <a:prstGeom prst="rect">
            <a:avLst/>
          </a:prstGeom>
        </p:spPr>
      </p:pic>
      <p:pic>
        <p:nvPicPr>
          <p:cNvPr id="9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CC688F8E-D643-488B-9AA3-C05D3739EC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386469" y="554085"/>
            <a:ext cx="609600" cy="609600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8FDFB801-4EF4-4F36-87FF-BDB00BE7A3E4}"/>
              </a:ext>
            </a:extLst>
          </p:cNvPr>
          <p:cNvSpPr txBox="1"/>
          <p:nvPr/>
        </p:nvSpPr>
        <p:spPr>
          <a:xfrm>
            <a:off x="3983921" y="601100"/>
            <a:ext cx="4373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000" b="1" dirty="0">
                <a:latin typeface="Century Gothic" panose="020B0502020202020204" pitchFamily="34" charset="0"/>
              </a:rPr>
              <a:t>1</a:t>
            </a:r>
          </a:p>
        </p:txBody>
      </p:sp>
      <p:pic>
        <p:nvPicPr>
          <p:cNvPr id="11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D7533B18-8021-4D7C-950A-769ED97A752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954899" y="5143600"/>
            <a:ext cx="609600" cy="609600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4BB4512C-43B4-47AC-AE08-9646CE4F1180}"/>
              </a:ext>
            </a:extLst>
          </p:cNvPr>
          <p:cNvSpPr txBox="1"/>
          <p:nvPr/>
        </p:nvSpPr>
        <p:spPr>
          <a:xfrm>
            <a:off x="6621082" y="5239817"/>
            <a:ext cx="4373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000" b="1" dirty="0">
                <a:latin typeface="Century Gothic" panose="020B05020202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2581993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3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181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6295E7F-EA66-480B-B001-C8BE7CD619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0040" y="4892040"/>
            <a:ext cx="11548872" cy="1645920"/>
          </a:xfrm>
          <a:prstGeom prst="rect">
            <a:avLst/>
          </a:prstGeom>
          <a:solidFill>
            <a:srgbClr val="262626"/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F6207553-F8F9-4DE3-83AD-033CB805A2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686" y="5091762"/>
            <a:ext cx="7484787" cy="126458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41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1) </a:t>
            </a:r>
            <a:r>
              <a:rPr lang="en-US" sz="4100" b="1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Pensar</a:t>
            </a:r>
            <a:r>
              <a:rPr lang="en-US" sz="41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en-US" sz="4100" b="1" dirty="0">
                <a:solidFill>
                  <a:srgbClr val="FFFFFF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 ¿</a:t>
            </a:r>
            <a:r>
              <a:rPr lang="en-US" sz="4100" b="1" dirty="0" err="1">
                <a:solidFill>
                  <a:srgbClr val="FFFFFF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Qué</a:t>
            </a:r>
            <a:r>
              <a:rPr lang="en-US" sz="4100" b="1" dirty="0">
                <a:solidFill>
                  <a:srgbClr val="FFFFFF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 </a:t>
            </a:r>
            <a:r>
              <a:rPr lang="en-US" sz="4100" b="1" dirty="0" err="1">
                <a:solidFill>
                  <a:srgbClr val="FFFFFF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crees</a:t>
            </a:r>
            <a:r>
              <a:rPr lang="en-US" sz="4100" b="1" dirty="0">
                <a:solidFill>
                  <a:srgbClr val="FFFFFF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 saber </a:t>
            </a:r>
            <a:r>
              <a:rPr lang="en-US" sz="4100" b="1" dirty="0" err="1">
                <a:solidFill>
                  <a:srgbClr val="FFFFFF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acerca</a:t>
            </a:r>
            <a:r>
              <a:rPr lang="en-US" sz="4100" b="1" dirty="0">
                <a:solidFill>
                  <a:srgbClr val="FFFFFF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 de </a:t>
            </a:r>
            <a:r>
              <a:rPr lang="en-US" sz="4100" b="1" dirty="0" err="1">
                <a:solidFill>
                  <a:srgbClr val="FFFFFF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este</a:t>
            </a:r>
            <a:r>
              <a:rPr lang="en-US" sz="4100" b="1" dirty="0">
                <a:solidFill>
                  <a:srgbClr val="FFFFFF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 </a:t>
            </a:r>
            <a:r>
              <a:rPr lang="en-US" sz="4100" b="1" dirty="0" err="1">
                <a:solidFill>
                  <a:srgbClr val="FFFFFF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tema</a:t>
            </a:r>
            <a:r>
              <a:rPr lang="en-US" sz="4100" b="1" dirty="0">
                <a:solidFill>
                  <a:srgbClr val="FFFFFF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?</a:t>
            </a:r>
            <a:endParaRPr lang="en-US" sz="4100" b="1" dirty="0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99CFA5B-FEFD-468A-98E5-D49AA59DFD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02119" y="5091763"/>
            <a:ext cx="2871195" cy="126458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sz="2400" b="1" dirty="0" err="1">
                <a:solidFill>
                  <a:srgbClr val="FFC000"/>
                </a:solidFill>
                <a:latin typeface="Century Gothic" panose="020B0502020202020204" pitchFamily="34" charset="0"/>
              </a:rPr>
              <a:t>Tema</a:t>
            </a:r>
            <a:r>
              <a:rPr lang="en-US" sz="2400" b="1" dirty="0">
                <a:solidFill>
                  <a:srgbClr val="FFC000"/>
                </a:solidFill>
                <a:latin typeface="Century Gothic" panose="020B0502020202020204" pitchFamily="34" charset="0"/>
              </a:rPr>
              <a:t> : Pueblos </a:t>
            </a:r>
            <a:r>
              <a:rPr lang="en-US" sz="2400" b="1" dirty="0" err="1">
                <a:solidFill>
                  <a:srgbClr val="FFC000"/>
                </a:solidFill>
                <a:latin typeface="Century Gothic" panose="020B0502020202020204" pitchFamily="34" charset="0"/>
              </a:rPr>
              <a:t>originarios</a:t>
            </a:r>
            <a:endParaRPr lang="en-US" sz="2400" b="1" dirty="0">
              <a:solidFill>
                <a:srgbClr val="FFC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E51FD27C-BE96-4F6B-9808-649D54F928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55" r="-1" b="7089"/>
          <a:stretch/>
        </p:blipFill>
        <p:spPr bwMode="auto">
          <a:xfrm>
            <a:off x="320040" y="320040"/>
            <a:ext cx="11548872" cy="4462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8" name="Straight Connector 11">
            <a:extLst>
              <a:ext uri="{FF2B5EF4-FFF2-40B4-BE49-F238E27FC236}">
                <a16:creationId xmlns:a16="http://schemas.microsoft.com/office/drawing/2014/main" id="{E126E481-B945-4179-BD79-05E96E9B29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9092F1A4-A871-4F9A-B25B-E04281D264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09322" y="3877779"/>
            <a:ext cx="609600" cy="60960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325D1DE8-4018-4468-93B0-87C4C82DDCBF}"/>
              </a:ext>
            </a:extLst>
          </p:cNvPr>
          <p:cNvSpPr txBox="1"/>
          <p:nvPr/>
        </p:nvSpPr>
        <p:spPr>
          <a:xfrm>
            <a:off x="4686286" y="3942078"/>
            <a:ext cx="4373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50514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5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B07FFE-85D5-4F4E-B857-33FE2B0673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3542" y="4717774"/>
            <a:ext cx="6592754" cy="1556686"/>
          </a:xfrm>
          <a:ln w="38100">
            <a:solidFill>
              <a:schemeClr val="tx1"/>
            </a:solidFill>
            <a:prstDash val="sysDot"/>
          </a:ln>
        </p:spPr>
        <p:txBody>
          <a:bodyPr vert="horz" lIns="91440" tIns="45720" rIns="91440" bIns="45720" rtlCol="0" anchor="t"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US" sz="3600" b="1" kern="1200" dirty="0">
                <a:solidFill>
                  <a:schemeClr val="tx1"/>
                </a:solidFill>
                <a:latin typeface="Century Gothic" panose="020B0502020202020204" pitchFamily="34" charset="0"/>
              </a:rPr>
              <a:t> 2) </a:t>
            </a:r>
            <a:r>
              <a:rPr lang="en-US" sz="3600" b="1" kern="12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Indagar</a:t>
            </a:r>
            <a:r>
              <a:rPr lang="en-US" sz="3600" b="1" kern="1200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en-US" sz="3600" b="1" kern="1200" dirty="0">
                <a:solidFill>
                  <a:schemeClr val="tx1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 ¿</a:t>
            </a:r>
            <a:r>
              <a:rPr lang="en-US" sz="3600" b="1" kern="1200" dirty="0" err="1">
                <a:solidFill>
                  <a:schemeClr val="tx1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Qué</a:t>
            </a:r>
            <a:r>
              <a:rPr lang="en-US" sz="3600" b="1" kern="1200" dirty="0">
                <a:solidFill>
                  <a:schemeClr val="tx1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 </a:t>
            </a:r>
            <a:r>
              <a:rPr lang="en-US" sz="3600" b="1" kern="1200" dirty="0" err="1">
                <a:solidFill>
                  <a:schemeClr val="tx1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preguntas</a:t>
            </a:r>
            <a:r>
              <a:rPr lang="en-US" sz="3600" b="1" kern="1200" dirty="0">
                <a:solidFill>
                  <a:schemeClr val="tx1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                                            </a:t>
            </a:r>
            <a:r>
              <a:rPr lang="en-US" sz="3600" b="1" kern="1200" dirty="0" err="1">
                <a:solidFill>
                  <a:schemeClr val="tx1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tienes</a:t>
            </a:r>
            <a:r>
              <a:rPr lang="en-US" sz="3600" b="1" kern="1200" dirty="0">
                <a:solidFill>
                  <a:schemeClr val="tx1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 </a:t>
            </a:r>
            <a:r>
              <a:rPr lang="en-US" sz="3600" b="1" kern="1200" dirty="0" err="1">
                <a:solidFill>
                  <a:schemeClr val="tx1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s</a:t>
            </a:r>
            <a:r>
              <a:rPr lang="en-US" sz="3600" b="1" kern="12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obre</a:t>
            </a:r>
            <a:r>
              <a:rPr lang="en-US" sz="3600" b="1" kern="1200" dirty="0">
                <a:solidFill>
                  <a:schemeClr val="tx1"/>
                </a:solidFill>
                <a:latin typeface="Century Gothic" panose="020B0502020202020204" pitchFamily="34" charset="0"/>
              </a:rPr>
              <a:t> los pueblos </a:t>
            </a:r>
            <a:r>
              <a:rPr lang="en-US" sz="3600" b="1" kern="12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originarios</a:t>
            </a:r>
            <a:r>
              <a:rPr lang="en-US" sz="3600" b="1" kern="1200" dirty="0">
                <a:solidFill>
                  <a:schemeClr val="tx1"/>
                </a:solidFill>
                <a:latin typeface="Century Gothic" panose="020B0502020202020204" pitchFamily="34" charset="0"/>
              </a:rPr>
              <a:t>?</a:t>
            </a:r>
            <a:r>
              <a:rPr lang="es-CL" sz="1100" dirty="0"/>
              <a:t> </a:t>
            </a:r>
            <a:br>
              <a:rPr lang="en-US" sz="2200" kern="1200" dirty="0">
                <a:solidFill>
                  <a:schemeClr val="tx1"/>
                </a:solidFill>
                <a:latin typeface="Century Gothic" panose="020B0502020202020204" pitchFamily="34" charset="0"/>
              </a:rPr>
            </a:br>
            <a:endParaRPr lang="en-US" sz="2200" kern="12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94" name="Freeform: Shape 93">
            <a:extLst>
              <a:ext uri="{FF2B5EF4-FFF2-40B4-BE49-F238E27FC236}">
                <a16:creationId xmlns:a16="http://schemas.microsoft.com/office/drawing/2014/main" id="{83FA766D-3260-4E0A-9E7F-A2C93DFF19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46518"/>
            <a:ext cx="4100079" cy="6194580"/>
          </a:xfrm>
          <a:custGeom>
            <a:avLst/>
            <a:gdLst>
              <a:gd name="connsiteX0" fmla="*/ 1002789 w 4100079"/>
              <a:gd name="connsiteY0" fmla="*/ 0 h 6194580"/>
              <a:gd name="connsiteX1" fmla="*/ 4100079 w 4100079"/>
              <a:gd name="connsiteY1" fmla="*/ 3097290 h 6194580"/>
              <a:gd name="connsiteX2" fmla="*/ 1002789 w 4100079"/>
              <a:gd name="connsiteY2" fmla="*/ 6194580 h 6194580"/>
              <a:gd name="connsiteX3" fmla="*/ 81750 w 4100079"/>
              <a:gd name="connsiteY3" fmla="*/ 6055332 h 6194580"/>
              <a:gd name="connsiteX4" fmla="*/ 0 w 4100079"/>
              <a:gd name="connsiteY4" fmla="*/ 6025411 h 6194580"/>
              <a:gd name="connsiteX5" fmla="*/ 0 w 4100079"/>
              <a:gd name="connsiteY5" fmla="*/ 169169 h 6194580"/>
              <a:gd name="connsiteX6" fmla="*/ 81750 w 4100079"/>
              <a:gd name="connsiteY6" fmla="*/ 139248 h 6194580"/>
              <a:gd name="connsiteX7" fmla="*/ 1002789 w 4100079"/>
              <a:gd name="connsiteY7" fmla="*/ 0 h 6194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00079" h="6194580">
                <a:moveTo>
                  <a:pt x="1002789" y="0"/>
                </a:moveTo>
                <a:cubicBezTo>
                  <a:pt x="2713375" y="0"/>
                  <a:pt x="4100079" y="1386704"/>
                  <a:pt x="4100079" y="3097290"/>
                </a:cubicBezTo>
                <a:cubicBezTo>
                  <a:pt x="4100079" y="4807876"/>
                  <a:pt x="2713375" y="6194580"/>
                  <a:pt x="1002789" y="6194580"/>
                </a:cubicBezTo>
                <a:cubicBezTo>
                  <a:pt x="682054" y="6194580"/>
                  <a:pt x="372706" y="6145829"/>
                  <a:pt x="81750" y="6055332"/>
                </a:cubicBezTo>
                <a:lnTo>
                  <a:pt x="0" y="6025411"/>
                </a:lnTo>
                <a:lnTo>
                  <a:pt x="0" y="169169"/>
                </a:lnTo>
                <a:lnTo>
                  <a:pt x="81750" y="139248"/>
                </a:lnTo>
                <a:cubicBezTo>
                  <a:pt x="372706" y="48751"/>
                  <a:pt x="682054" y="0"/>
                  <a:pt x="1002789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2" descr="Día de los Pueblos Originarios 24 de junio 2020 – Fundación ...">
            <a:extLst>
              <a:ext uri="{FF2B5EF4-FFF2-40B4-BE49-F238E27FC236}">
                <a16:creationId xmlns:a16="http://schemas.microsoft.com/office/drawing/2014/main" id="{30B53968-4B9A-4165-B86B-C296FA0542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51" r="19734"/>
          <a:stretch/>
        </p:blipFill>
        <p:spPr bwMode="auto">
          <a:xfrm>
            <a:off x="20" y="413156"/>
            <a:ext cx="3933420" cy="5861304"/>
          </a:xfrm>
          <a:custGeom>
            <a:avLst/>
            <a:gdLst/>
            <a:ahLst/>
            <a:cxnLst/>
            <a:rect l="l" t="t" r="r" b="b"/>
            <a:pathLst>
              <a:path w="3933440" h="5861304">
                <a:moveTo>
                  <a:pt x="1002788" y="0"/>
                </a:moveTo>
                <a:cubicBezTo>
                  <a:pt x="2621342" y="0"/>
                  <a:pt x="3933440" y="1312098"/>
                  <a:pt x="3933440" y="2930652"/>
                </a:cubicBezTo>
                <a:cubicBezTo>
                  <a:pt x="3933440" y="4549206"/>
                  <a:pt x="2621342" y="5861304"/>
                  <a:pt x="1002788" y="5861304"/>
                </a:cubicBezTo>
                <a:cubicBezTo>
                  <a:pt x="699309" y="5861304"/>
                  <a:pt x="406604" y="5815176"/>
                  <a:pt x="131302" y="5729548"/>
                </a:cubicBezTo>
                <a:lnTo>
                  <a:pt x="0" y="5681491"/>
                </a:lnTo>
                <a:lnTo>
                  <a:pt x="0" y="179814"/>
                </a:lnTo>
                <a:lnTo>
                  <a:pt x="131302" y="131756"/>
                </a:lnTo>
                <a:cubicBezTo>
                  <a:pt x="406604" y="46129"/>
                  <a:pt x="699309" y="0"/>
                  <a:pt x="1002788" y="0"/>
                </a:cubicBezTo>
                <a:close/>
              </a:path>
            </a:pathLst>
          </a:cu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6" name="Freeform: Shape 95">
            <a:extLst>
              <a:ext uri="{FF2B5EF4-FFF2-40B4-BE49-F238E27FC236}">
                <a16:creationId xmlns:a16="http://schemas.microsoft.com/office/drawing/2014/main" id="{CB435A06-5FFD-4CF8-BE06-3796EC4200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53543" y="0"/>
            <a:ext cx="3566160" cy="3159748"/>
          </a:xfrm>
          <a:custGeom>
            <a:avLst/>
            <a:gdLst>
              <a:gd name="connsiteX0" fmla="*/ 649888 w 3566160"/>
              <a:gd name="connsiteY0" fmla="*/ 0 h 3159748"/>
              <a:gd name="connsiteX1" fmla="*/ 2916273 w 3566160"/>
              <a:gd name="connsiteY1" fmla="*/ 0 h 3159748"/>
              <a:gd name="connsiteX2" fmla="*/ 2917285 w 3566160"/>
              <a:gd name="connsiteY2" fmla="*/ 757 h 3159748"/>
              <a:gd name="connsiteX3" fmla="*/ 3566160 w 3566160"/>
              <a:gd name="connsiteY3" fmla="*/ 1376668 h 3159748"/>
              <a:gd name="connsiteX4" fmla="*/ 1783080 w 3566160"/>
              <a:gd name="connsiteY4" fmla="*/ 3159748 h 3159748"/>
              <a:gd name="connsiteX5" fmla="*/ 0 w 3566160"/>
              <a:gd name="connsiteY5" fmla="*/ 1376668 h 3159748"/>
              <a:gd name="connsiteX6" fmla="*/ 648876 w 3566160"/>
              <a:gd name="connsiteY6" fmla="*/ 757 h 3159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66160" h="3159748">
                <a:moveTo>
                  <a:pt x="649888" y="0"/>
                </a:moveTo>
                <a:lnTo>
                  <a:pt x="2916273" y="0"/>
                </a:lnTo>
                <a:lnTo>
                  <a:pt x="2917285" y="757"/>
                </a:lnTo>
                <a:cubicBezTo>
                  <a:pt x="3313569" y="327800"/>
                  <a:pt x="3566160" y="822736"/>
                  <a:pt x="3566160" y="1376668"/>
                </a:cubicBezTo>
                <a:cubicBezTo>
                  <a:pt x="3566160" y="2361436"/>
                  <a:pt x="2767848" y="3159748"/>
                  <a:pt x="1783080" y="3159748"/>
                </a:cubicBezTo>
                <a:cubicBezTo>
                  <a:pt x="798312" y="3159748"/>
                  <a:pt x="0" y="2361436"/>
                  <a:pt x="0" y="1376668"/>
                </a:cubicBezTo>
                <a:cubicBezTo>
                  <a:pt x="0" y="822736"/>
                  <a:pt x="252591" y="327800"/>
                  <a:pt x="648876" y="757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Niños y niñas de 2 a 4 años | Chile Crece Contigo">
            <a:extLst>
              <a:ext uri="{FF2B5EF4-FFF2-40B4-BE49-F238E27FC236}">
                <a16:creationId xmlns:a16="http://schemas.microsoft.com/office/drawing/2014/main" id="{76130CD6-625C-420D-9929-C3C126EB73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71" r="3" b="3"/>
          <a:stretch/>
        </p:blipFill>
        <p:spPr bwMode="auto">
          <a:xfrm>
            <a:off x="4518135" y="10"/>
            <a:ext cx="3236976" cy="2995146"/>
          </a:xfrm>
          <a:custGeom>
            <a:avLst/>
            <a:gdLst/>
            <a:ahLst/>
            <a:cxnLst/>
            <a:rect l="l" t="t" r="r" b="b"/>
            <a:pathLst>
              <a:path w="3236976" h="2995156">
                <a:moveTo>
                  <a:pt x="770517" y="0"/>
                </a:moveTo>
                <a:lnTo>
                  <a:pt x="2466460" y="0"/>
                </a:lnTo>
                <a:lnTo>
                  <a:pt x="2523400" y="34592"/>
                </a:lnTo>
                <a:cubicBezTo>
                  <a:pt x="2953921" y="325446"/>
                  <a:pt x="3236976" y="818002"/>
                  <a:pt x="3236976" y="1376668"/>
                </a:cubicBezTo>
                <a:cubicBezTo>
                  <a:pt x="3236976" y="2270534"/>
                  <a:pt x="2512354" y="2995156"/>
                  <a:pt x="1618488" y="2995156"/>
                </a:cubicBezTo>
                <a:cubicBezTo>
                  <a:pt x="724622" y="2995156"/>
                  <a:pt x="0" y="2270534"/>
                  <a:pt x="0" y="1376668"/>
                </a:cubicBezTo>
                <a:cubicBezTo>
                  <a:pt x="0" y="818002"/>
                  <a:pt x="283056" y="325446"/>
                  <a:pt x="713576" y="34592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8" name="Freeform: Shape 97">
            <a:extLst>
              <a:ext uri="{FF2B5EF4-FFF2-40B4-BE49-F238E27FC236}">
                <a16:creationId xmlns:a16="http://schemas.microsoft.com/office/drawing/2014/main" id="{5E10DA6E-C3FF-4539-BF84-4775BB7EC4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04396" y="2042"/>
            <a:ext cx="3387604" cy="4183848"/>
          </a:xfrm>
          <a:custGeom>
            <a:avLst/>
            <a:gdLst>
              <a:gd name="connsiteX0" fmla="*/ 420128 w 3387604"/>
              <a:gd name="connsiteY0" fmla="*/ 0 h 4183848"/>
              <a:gd name="connsiteX1" fmla="*/ 3387604 w 3387604"/>
              <a:gd name="connsiteY1" fmla="*/ 0 h 4183848"/>
              <a:gd name="connsiteX2" fmla="*/ 3387604 w 3387604"/>
              <a:gd name="connsiteY2" fmla="*/ 4101530 h 4183848"/>
              <a:gd name="connsiteX3" fmla="*/ 3283372 w 3387604"/>
              <a:gd name="connsiteY3" fmla="*/ 4128330 h 4183848"/>
              <a:gd name="connsiteX4" fmla="*/ 2732648 w 3387604"/>
              <a:gd name="connsiteY4" fmla="*/ 4183848 h 4183848"/>
              <a:gd name="connsiteX5" fmla="*/ 0 w 3387604"/>
              <a:gd name="connsiteY5" fmla="*/ 1451200 h 4183848"/>
              <a:gd name="connsiteX6" fmla="*/ 329816 w 3387604"/>
              <a:gd name="connsiteY6" fmla="*/ 148658 h 4183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87604" h="4183848">
                <a:moveTo>
                  <a:pt x="420128" y="0"/>
                </a:moveTo>
                <a:lnTo>
                  <a:pt x="3387604" y="0"/>
                </a:lnTo>
                <a:lnTo>
                  <a:pt x="3387604" y="4101530"/>
                </a:lnTo>
                <a:lnTo>
                  <a:pt x="3283372" y="4128330"/>
                </a:lnTo>
                <a:cubicBezTo>
                  <a:pt x="3105483" y="4164732"/>
                  <a:pt x="2921298" y="4183848"/>
                  <a:pt x="2732648" y="4183848"/>
                </a:cubicBezTo>
                <a:cubicBezTo>
                  <a:pt x="1223448" y="4183848"/>
                  <a:pt x="0" y="2960400"/>
                  <a:pt x="0" y="1451200"/>
                </a:cubicBezTo>
                <a:cubicBezTo>
                  <a:pt x="0" y="979575"/>
                  <a:pt x="119477" y="535856"/>
                  <a:pt x="329816" y="148658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2" descr="Pin en m">
            <a:extLst>
              <a:ext uri="{FF2B5EF4-FFF2-40B4-BE49-F238E27FC236}">
                <a16:creationId xmlns:a16="http://schemas.microsoft.com/office/drawing/2014/main" id="{A2CE00EC-2C32-464E-85E4-1F928E6F3F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21" r="-4" b="-4"/>
          <a:stretch/>
        </p:blipFill>
        <p:spPr bwMode="auto">
          <a:xfrm>
            <a:off x="8967592" y="2042"/>
            <a:ext cx="3224421" cy="4020664"/>
          </a:xfrm>
          <a:custGeom>
            <a:avLst/>
            <a:gdLst/>
            <a:ahLst/>
            <a:cxnLst/>
            <a:rect l="l" t="t" r="r" b="b"/>
            <a:pathLst>
              <a:path w="3224421" h="4020664">
                <a:moveTo>
                  <a:pt x="449733" y="0"/>
                </a:moveTo>
                <a:lnTo>
                  <a:pt x="3224421" y="0"/>
                </a:lnTo>
                <a:lnTo>
                  <a:pt x="3224421" y="3933205"/>
                </a:lnTo>
                <a:lnTo>
                  <a:pt x="3087301" y="3968462"/>
                </a:lnTo>
                <a:cubicBezTo>
                  <a:pt x="2920035" y="4002689"/>
                  <a:pt x="2746849" y="4020664"/>
                  <a:pt x="2569464" y="4020664"/>
                </a:cubicBezTo>
                <a:cubicBezTo>
                  <a:pt x="1150388" y="4020664"/>
                  <a:pt x="0" y="2870276"/>
                  <a:pt x="0" y="1451200"/>
                </a:cubicBezTo>
                <a:cubicBezTo>
                  <a:pt x="0" y="919047"/>
                  <a:pt x="161773" y="424677"/>
                  <a:pt x="438824" y="14588"/>
                </a:cubicBezTo>
                <a:close/>
              </a:path>
            </a:pathLst>
          </a:cu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D9F891E9-C114-4713-BC50-9A54B97B7C8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460.9931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984772" y="3452191"/>
            <a:ext cx="609600" cy="60960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88398E8D-DA63-4B1C-9472-C9AADF0DC146}"/>
              </a:ext>
            </a:extLst>
          </p:cNvPr>
          <p:cNvSpPr txBox="1"/>
          <p:nvPr/>
        </p:nvSpPr>
        <p:spPr>
          <a:xfrm>
            <a:off x="4689671" y="3498198"/>
            <a:ext cx="4373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000" b="1" dirty="0">
                <a:latin typeface="Century Gothic" panose="020B0502020202020204" pitchFamily="34" charset="0"/>
              </a:rPr>
              <a:t>1</a:t>
            </a:r>
          </a:p>
        </p:txBody>
      </p:sp>
      <p:pic>
        <p:nvPicPr>
          <p:cNvPr id="8" name="Picture 4" descr="llaves del pensamiento visible - Buscar con Google | Pensamiento visible,  Aprendizaje visible, Aprendizaje">
            <a:extLst>
              <a:ext uri="{FF2B5EF4-FFF2-40B4-BE49-F238E27FC236}">
                <a16:creationId xmlns:a16="http://schemas.microsoft.com/office/drawing/2014/main" id="{95569FA2-B029-4E96-A63E-59882074D2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73" r="-7" b="16920"/>
          <a:stretch/>
        </p:blipFill>
        <p:spPr bwMode="auto">
          <a:xfrm>
            <a:off x="7136118" y="2599356"/>
            <a:ext cx="2034550" cy="1797684"/>
          </a:xfrm>
          <a:custGeom>
            <a:avLst/>
            <a:gdLst/>
            <a:ahLst/>
            <a:cxnLst/>
            <a:rect l="l" t="t" r="r" b="b"/>
            <a:pathLst>
              <a:path w="2034550" h="1797684">
                <a:moveTo>
                  <a:pt x="585760" y="0"/>
                </a:moveTo>
                <a:cubicBezTo>
                  <a:pt x="585760" y="0"/>
                  <a:pt x="585760" y="0"/>
                  <a:pt x="1448790" y="0"/>
                </a:cubicBezTo>
                <a:cubicBezTo>
                  <a:pt x="1502846" y="0"/>
                  <a:pt x="1555038" y="29714"/>
                  <a:pt x="1581134" y="77999"/>
                </a:cubicBezTo>
                <a:cubicBezTo>
                  <a:pt x="1581134" y="77999"/>
                  <a:pt x="1581134" y="77999"/>
                  <a:pt x="2013580" y="822701"/>
                </a:cubicBezTo>
                <a:cubicBezTo>
                  <a:pt x="2041540" y="869128"/>
                  <a:pt x="2041540" y="928556"/>
                  <a:pt x="2013580" y="974984"/>
                </a:cubicBezTo>
                <a:cubicBezTo>
                  <a:pt x="2013580" y="974984"/>
                  <a:pt x="2013580" y="974984"/>
                  <a:pt x="1581134" y="1719685"/>
                </a:cubicBezTo>
                <a:cubicBezTo>
                  <a:pt x="1555038" y="1767970"/>
                  <a:pt x="1502846" y="1797684"/>
                  <a:pt x="1448790" y="1797684"/>
                </a:cubicBezTo>
                <a:cubicBezTo>
                  <a:pt x="1448790" y="1797684"/>
                  <a:pt x="1448790" y="1797684"/>
                  <a:pt x="585760" y="1797684"/>
                </a:cubicBezTo>
                <a:cubicBezTo>
                  <a:pt x="529841" y="1797684"/>
                  <a:pt x="479513" y="1767970"/>
                  <a:pt x="451553" y="1719685"/>
                </a:cubicBezTo>
                <a:cubicBezTo>
                  <a:pt x="451553" y="1719685"/>
                  <a:pt x="451553" y="1719685"/>
                  <a:pt x="20970" y="974984"/>
                </a:cubicBezTo>
                <a:cubicBezTo>
                  <a:pt x="-6990" y="928556"/>
                  <a:pt x="-6990" y="869128"/>
                  <a:pt x="20970" y="822701"/>
                </a:cubicBezTo>
                <a:cubicBezTo>
                  <a:pt x="20970" y="822701"/>
                  <a:pt x="20970" y="822701"/>
                  <a:pt x="451553" y="77999"/>
                </a:cubicBezTo>
                <a:cubicBezTo>
                  <a:pt x="479513" y="29714"/>
                  <a:pt x="529841" y="0"/>
                  <a:pt x="585760" y="0"/>
                </a:cubicBezTo>
                <a:close/>
              </a:path>
            </a:pathLst>
          </a:custGeom>
          <a:noFill/>
          <a:ln w="63500">
            <a:solidFill>
              <a:schemeClr val="tx1">
                <a:alpha val="8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344C13DC-5601-4F98-8DE6-52318313B7E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539998" y="3944990"/>
            <a:ext cx="609600" cy="609600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5D9E0B46-2B22-4584-BCAC-62000C01C779}"/>
              </a:ext>
            </a:extLst>
          </p:cNvPr>
          <p:cNvSpPr txBox="1"/>
          <p:nvPr/>
        </p:nvSpPr>
        <p:spPr>
          <a:xfrm>
            <a:off x="9244281" y="3996930"/>
            <a:ext cx="4373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000" b="1" dirty="0">
                <a:latin typeface="Century Gothic" panose="020B05020202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7818769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4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48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Rectangle 74">
            <a:extLst>
              <a:ext uri="{FF2B5EF4-FFF2-40B4-BE49-F238E27FC236}">
                <a16:creationId xmlns:a16="http://schemas.microsoft.com/office/drawing/2014/main" id="{4351DFE5-F63D-4BE0-BDA9-E3EB88F01A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5601" y="0"/>
            <a:ext cx="11480494" cy="2753936"/>
          </a:xfrm>
          <a:prstGeom prst="rect">
            <a:avLst/>
          </a:prstGeom>
          <a:gradFill>
            <a:gsLst>
              <a:gs pos="0">
                <a:schemeClr val="accent5"/>
              </a:gs>
              <a:gs pos="25000">
                <a:schemeClr val="accent5"/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02DD2BC0-6F29-4B4F-8D61-2DCF6D2E8E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2" name="Picture 4" descr="Intendencia RM 🇨🇱 on Twitter: &quot;En el #DíaPueblosIndígenas acompañamos a  nuestros Pueblos Originarios en celebración de la vida, renovación y  esperanza en un nuevo ciclo alrededor del 🌞, y te invitamos a">
            <a:extLst>
              <a:ext uri="{FF2B5EF4-FFF2-40B4-BE49-F238E27FC236}">
                <a16:creationId xmlns:a16="http://schemas.microsoft.com/office/drawing/2014/main" id="{CFCCAE7B-018E-4265-B051-3EE1EBDBF6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" t="18461" r="46918" b="11795"/>
          <a:stretch/>
        </p:blipFill>
        <p:spPr bwMode="auto">
          <a:xfrm>
            <a:off x="2267577" y="2978923"/>
            <a:ext cx="3429000" cy="28067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ndap saluda a los pueblos originarios en su día | La Noticia Online">
            <a:extLst>
              <a:ext uri="{FF2B5EF4-FFF2-40B4-BE49-F238E27FC236}">
                <a16:creationId xmlns:a16="http://schemas.microsoft.com/office/drawing/2014/main" id="{A51E3E14-222C-42D6-93AE-466385BD708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40" t="12262"/>
          <a:stretch/>
        </p:blipFill>
        <p:spPr bwMode="auto">
          <a:xfrm>
            <a:off x="5727701" y="2978923"/>
            <a:ext cx="3721100" cy="28067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D29943C-456E-443B-A829-E2BC8E558B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226" y="826680"/>
            <a:ext cx="9833548" cy="1325563"/>
          </a:xfrm>
        </p:spPr>
        <p:txBody>
          <a:bodyPr>
            <a:normAutofit/>
          </a:bodyPr>
          <a:lstStyle/>
          <a:p>
            <a:pPr algn="ctr"/>
            <a:r>
              <a:rPr lang="es-CL" sz="40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3) Explorar </a:t>
            </a:r>
            <a:r>
              <a:rPr lang="es-CL" sz="4000" b="1" dirty="0">
                <a:solidFill>
                  <a:srgbClr val="FFFFFF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 ¿Qué te hace querer explorar este tema?</a:t>
            </a:r>
            <a:r>
              <a:rPr lang="es-CL" sz="1600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 </a:t>
            </a:r>
            <a:endParaRPr lang="es-CL" sz="4000" b="1" dirty="0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2EAF7AD8-4DCD-4B1B-89A6-A9A7C073C8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886122" y="1538690"/>
            <a:ext cx="609600" cy="60960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CC4FA5D6-D33C-47EF-99E6-3862A72E3B34}"/>
              </a:ext>
            </a:extLst>
          </p:cNvPr>
          <p:cNvSpPr txBox="1"/>
          <p:nvPr/>
        </p:nvSpPr>
        <p:spPr>
          <a:xfrm>
            <a:off x="9530217" y="1643435"/>
            <a:ext cx="4373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1</a:t>
            </a:r>
          </a:p>
        </p:txBody>
      </p:sp>
      <p:pic>
        <p:nvPicPr>
          <p:cNvPr id="6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2AE063A3-6E59-4CD2-878C-FD4837C2AB7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245341" y="3124200"/>
            <a:ext cx="609600" cy="609600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12A8D3D5-C230-4A01-B375-97C943835B8A}"/>
              </a:ext>
            </a:extLst>
          </p:cNvPr>
          <p:cNvSpPr txBox="1"/>
          <p:nvPr/>
        </p:nvSpPr>
        <p:spPr>
          <a:xfrm>
            <a:off x="9951679" y="3205535"/>
            <a:ext cx="4373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000" b="1" dirty="0">
                <a:latin typeface="Century Gothic" panose="020B0502020202020204" pitchFamily="34" charset="0"/>
              </a:rPr>
              <a:t>2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16C26854-915C-497F-B86F-F8AC8480DAC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013" y="4382273"/>
            <a:ext cx="1260856" cy="2361372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16FA53F8-809E-4EBB-83D3-04482BA52FE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513500" y="4433635"/>
            <a:ext cx="1546976" cy="2424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92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0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127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46789F3-2A61-4439-B4DC-DED07CC0F5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5345" y="2412830"/>
            <a:ext cx="11241310" cy="3940064"/>
          </a:xfrm>
        </p:spPr>
        <p:txBody>
          <a:bodyPr/>
          <a:lstStyle/>
          <a:p>
            <a:r>
              <a:rPr lang="es-CL" sz="3200" dirty="0">
                <a:solidFill>
                  <a:srgbClr val="7030A0"/>
                </a:solidFill>
                <a:latin typeface="Century Gothic" panose="020B0502020202020204" pitchFamily="34" charset="0"/>
              </a:rPr>
              <a:t>1) Desarrollar guía de estudio.</a:t>
            </a:r>
          </a:p>
          <a:p>
            <a:endParaRPr lang="es-CL" sz="3200" dirty="0">
              <a:solidFill>
                <a:srgbClr val="7030A0"/>
              </a:solidFill>
              <a:latin typeface="Century Gothic" panose="020B0502020202020204" pitchFamily="34" charset="0"/>
            </a:endParaRPr>
          </a:p>
          <a:p>
            <a:r>
              <a:rPr lang="es-CL" sz="3200" dirty="0">
                <a:solidFill>
                  <a:srgbClr val="7030A0"/>
                </a:solidFill>
                <a:latin typeface="Century Gothic" panose="020B0502020202020204" pitchFamily="34" charset="0"/>
              </a:rPr>
              <a:t>2) Próxima clase </a:t>
            </a:r>
            <a:r>
              <a:rPr lang="es-CL" sz="3200" dirty="0">
                <a:solidFill>
                  <a:srgbClr val="7030A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 Clase online.</a:t>
            </a:r>
          </a:p>
          <a:p>
            <a:endParaRPr lang="es-CL" dirty="0">
              <a:solidFill>
                <a:srgbClr val="7030A0"/>
              </a:solidFill>
              <a:latin typeface="Century Gothic" panose="020B0502020202020204" pitchFamily="34" charset="0"/>
              <a:sym typeface="Wingdings" panose="05000000000000000000" pitchFamily="2" charset="2"/>
            </a:endParaRPr>
          </a:p>
          <a:p>
            <a:endParaRPr lang="es-CL" sz="2800" dirty="0">
              <a:solidFill>
                <a:srgbClr val="7030A0"/>
              </a:solidFill>
              <a:latin typeface="Century Gothic" panose="020B0502020202020204" pitchFamily="34" charset="0"/>
            </a:endParaRPr>
          </a:p>
          <a:p>
            <a:endParaRPr lang="es-CL" dirty="0"/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5FB9276D-71B2-457F-9140-47B72DB3F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5516" y="379383"/>
            <a:ext cx="4545498" cy="1325563"/>
          </a:xfrm>
        </p:spPr>
        <p:txBody>
          <a:bodyPr>
            <a:normAutofit/>
          </a:bodyPr>
          <a:lstStyle/>
          <a:p>
            <a:r>
              <a:rPr lang="es-CL" b="1" u="sng" dirty="0">
                <a:solidFill>
                  <a:srgbClr val="CC00FF"/>
                </a:solidFill>
                <a:latin typeface="Century Gothic" panose="020B0502020202020204" pitchFamily="34" charset="0"/>
              </a:rPr>
              <a:t>Para finalizar: </a:t>
            </a:r>
            <a:endParaRPr lang="es-CL" b="1" u="sng" dirty="0">
              <a:solidFill>
                <a:srgbClr val="CC00FF"/>
              </a:solidFill>
            </a:endParaRPr>
          </a:p>
        </p:txBody>
      </p:sp>
      <p:pic>
        <p:nvPicPr>
          <p:cNvPr id="6" name="Picture 2" descr="Resultado de imagen para pensar niños">
            <a:extLst>
              <a:ext uri="{FF2B5EF4-FFF2-40B4-BE49-F238E27FC236}">
                <a16:creationId xmlns:a16="http://schemas.microsoft.com/office/drawing/2014/main" id="{395EC83F-7A51-4A08-A11A-AF7D8A5C81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5" r="25480"/>
          <a:stretch/>
        </p:blipFill>
        <p:spPr bwMode="auto">
          <a:xfrm>
            <a:off x="0" y="15860"/>
            <a:ext cx="1961115" cy="2052610"/>
          </a:xfrm>
          <a:custGeom>
            <a:avLst/>
            <a:gdLst/>
            <a:ahLst/>
            <a:cxnLst/>
            <a:rect l="l" t="t" r="r" b="b"/>
            <a:pathLst>
              <a:path w="4838041" h="5063738">
                <a:moveTo>
                  <a:pt x="2306172" y="0"/>
                </a:moveTo>
                <a:cubicBezTo>
                  <a:pt x="3704485" y="0"/>
                  <a:pt x="4838041" y="1133556"/>
                  <a:pt x="4838041" y="2531869"/>
                </a:cubicBezTo>
                <a:cubicBezTo>
                  <a:pt x="4838041" y="3930182"/>
                  <a:pt x="3704485" y="5063738"/>
                  <a:pt x="2306172" y="5063738"/>
                </a:cubicBezTo>
                <a:cubicBezTo>
                  <a:pt x="1344832" y="5063738"/>
                  <a:pt x="508631" y="4527956"/>
                  <a:pt x="79886" y="3738709"/>
                </a:cubicBezTo>
                <a:lnTo>
                  <a:pt x="0" y="3572876"/>
                </a:lnTo>
                <a:lnTo>
                  <a:pt x="0" y="1490863"/>
                </a:lnTo>
                <a:lnTo>
                  <a:pt x="79886" y="1325030"/>
                </a:lnTo>
                <a:cubicBezTo>
                  <a:pt x="508631" y="535783"/>
                  <a:pt x="1344832" y="0"/>
                  <a:pt x="2306172" y="0"/>
                </a:cubicBezTo>
                <a:close/>
              </a:path>
            </a:pathLst>
          </a:cu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Vectores, imágenes y arte vectorial de stock sobre Escribir+vector |  Shutterstock">
            <a:extLst>
              <a:ext uri="{FF2B5EF4-FFF2-40B4-BE49-F238E27FC236}">
                <a16:creationId xmlns:a16="http://schemas.microsoft.com/office/drawing/2014/main" id="{F1B72F3B-C2D6-44E4-B3CF-F3CE095AB2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05"/>
          <a:stretch/>
        </p:blipFill>
        <p:spPr bwMode="auto">
          <a:xfrm>
            <a:off x="361048" y="5219762"/>
            <a:ext cx="3841726" cy="1512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ía de los Pueblos Originarios">
            <a:extLst>
              <a:ext uri="{FF2B5EF4-FFF2-40B4-BE49-F238E27FC236}">
                <a16:creationId xmlns:a16="http://schemas.microsoft.com/office/drawing/2014/main" id="{77703AAE-F8E0-4EA4-B646-EFC6A33D77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5920" y="2333384"/>
            <a:ext cx="4398498" cy="2751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Una pincelada de los niños a los pueblos originarios – Vestigios  Precolombinos de Chile">
            <a:extLst>
              <a:ext uri="{FF2B5EF4-FFF2-40B4-BE49-F238E27FC236}">
                <a16:creationId xmlns:a16="http://schemas.microsoft.com/office/drawing/2014/main" id="{B05A372D-EFD5-4E5F-9625-FFE6977D7F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6769" y="5429250"/>
            <a:ext cx="487680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1FA88A1A-40B9-45A3-8474-F1199ECB980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246.1836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274453" y="432564"/>
            <a:ext cx="609600" cy="60960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B1A91FE9-3D73-4BB3-83F0-17BD78A10C12}"/>
              </a:ext>
            </a:extLst>
          </p:cNvPr>
          <p:cNvSpPr txBox="1"/>
          <p:nvPr/>
        </p:nvSpPr>
        <p:spPr>
          <a:xfrm>
            <a:off x="7956402" y="504510"/>
            <a:ext cx="4373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000" b="1" dirty="0">
                <a:latin typeface="Century Gothic" panose="020B050202020202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452332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1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</TotalTime>
  <Words>277</Words>
  <Application>Microsoft Office PowerPoint</Application>
  <PresentationFormat>Panorámica</PresentationFormat>
  <Paragraphs>31</Paragraphs>
  <Slides>8</Slides>
  <Notes>0</Notes>
  <HiddenSlides>0</HiddenSlides>
  <MMClips>11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8</vt:i4>
      </vt:variant>
    </vt:vector>
  </HeadingPairs>
  <TitlesOfParts>
    <vt:vector size="14" baseType="lpstr">
      <vt:lpstr>Arial</vt:lpstr>
      <vt:lpstr>Arial</vt:lpstr>
      <vt:lpstr>Calibri</vt:lpstr>
      <vt:lpstr>Calibri Light</vt:lpstr>
      <vt:lpstr>Century Gothic</vt:lpstr>
      <vt:lpstr>Tema de Office</vt:lpstr>
      <vt:lpstr>Ciencias Sociales  Segundos básicos 2020</vt:lpstr>
      <vt:lpstr>Instrucciones:  1)Es muy importante que veas este ppt en modo de «presentación». 2) Cuando veas este ícono:         haz un click en él y escucharás las instrucciones. Los audios se escuchan según el orden numérico.  </vt:lpstr>
      <vt:lpstr>Presentación de PowerPoint</vt:lpstr>
      <vt:lpstr>Rutina del pensamiento:</vt:lpstr>
      <vt:lpstr>1) Pensar  ¿Qué crees saber acerca de este tema?</vt:lpstr>
      <vt:lpstr> 2) Indagar  ¿Qué preguntas                                            tienes sobre los pueblos originarios?  </vt:lpstr>
      <vt:lpstr>3) Explorar  ¿Qué te hace querer explorar este tema? </vt:lpstr>
      <vt:lpstr>Para finalizar: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Ciencias Sociales  Segundos básicos 2020</dc:title>
  <dc:creator>Fernanda Ortiz M</dc:creator>
  <cp:lastModifiedBy>Fernanda Ortiz M</cp:lastModifiedBy>
  <cp:revision>13</cp:revision>
  <dcterms:created xsi:type="dcterms:W3CDTF">2020-09-03T23:04:51Z</dcterms:created>
  <dcterms:modified xsi:type="dcterms:W3CDTF">2020-09-04T00:29:01Z</dcterms:modified>
</cp:coreProperties>
</file>