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2" r:id="rId4"/>
    <p:sldId id="267" r:id="rId5"/>
    <p:sldId id="269" r:id="rId6"/>
    <p:sldId id="278" r:id="rId7"/>
    <p:sldId id="274" r:id="rId8"/>
    <p:sldId id="275" r:id="rId9"/>
    <p:sldId id="279" r:id="rId10"/>
    <p:sldId id="276" r:id="rId11"/>
    <p:sldId id="280" r:id="rId12"/>
    <p:sldId id="268" r:id="rId13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78FDF8-0A41-4A62-B805-2FE33E2CCE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A58BA70-2013-4B5F-AAAF-F6E5C9452A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6C133E-B8F4-4634-9555-F9730E5B7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29619-F4B2-469C-AF35-80ACC3BD134A}" type="datetimeFigureOut">
              <a:rPr lang="es-CL" smtClean="0"/>
              <a:t>20-08-2020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A460A3-CE58-4651-83F7-B1AAA339B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B82269-727F-4B1C-9DE9-3D3198D68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D21BB-AF75-40BE-84C0-903102D6482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30613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8474C6-E961-4B3D-B01B-CDA6ED9EF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E5E6821-FA47-4ED2-AC08-E7B17C0473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18C696-3BEB-40B7-81A0-67B01B635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29619-F4B2-469C-AF35-80ACC3BD134A}" type="datetimeFigureOut">
              <a:rPr lang="es-CL" smtClean="0"/>
              <a:t>20-08-2020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385AEF-FA89-4887-9F0E-0EBC6FF25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27DF709-12C4-4E74-862D-044BBA6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D21BB-AF75-40BE-84C0-903102D6482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54059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513435D-E37F-435D-935C-A64E206138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4347449-1B09-426C-AC94-82A1E03B2A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92571F-C1E8-4457-A1F1-88B4F47BC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29619-F4B2-469C-AF35-80ACC3BD134A}" type="datetimeFigureOut">
              <a:rPr lang="es-CL" smtClean="0"/>
              <a:t>20-08-2020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DB3D8B-748C-4BD4-B941-D4B4B5FFE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947688F-F213-4735-B63F-FC6B80608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D21BB-AF75-40BE-84C0-903102D6482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78654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8ADDC5-7930-4917-BF00-16264698D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927BEC-4F6A-4DE2-B4E0-C1F01BC537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126A12-457E-4174-A129-4804AE9E3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29619-F4B2-469C-AF35-80ACC3BD134A}" type="datetimeFigureOut">
              <a:rPr lang="es-CL" smtClean="0"/>
              <a:t>20-08-2020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90E13A9-5963-4964-A39B-385B19234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52E179-3C0F-4BF3-A39F-7F8465791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D21BB-AF75-40BE-84C0-903102D6482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60570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86A00A-BAA0-4154-811D-9758E733B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2F20CB0-D855-4B89-A50D-455905690D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CF4AC-DF72-488B-AF68-0DD643C06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29619-F4B2-469C-AF35-80ACC3BD134A}" type="datetimeFigureOut">
              <a:rPr lang="es-CL" smtClean="0"/>
              <a:t>20-08-2020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4FA50DF-FCFE-4834-863C-A3E0D3E59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AC6CD6A-F03D-4BAB-9E2B-43090D2D6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D21BB-AF75-40BE-84C0-903102D6482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93347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7C3378-20A4-4AA2-97E2-9B38F9650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C88173-47FB-4907-9256-A8E1111962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864E21B-BECF-4AA5-BC9F-C49A1E9342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2ED1A70-FECD-41E5-B357-A1803D235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29619-F4B2-469C-AF35-80ACC3BD134A}" type="datetimeFigureOut">
              <a:rPr lang="es-CL" smtClean="0"/>
              <a:t>20-08-2020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AC5371F-244F-4E96-BAEF-78361FB12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5195BAF-599D-4527-A0A7-8851B91B7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D21BB-AF75-40BE-84C0-903102D6482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6282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C502B2-C9C1-405B-9DEA-482387A0C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5186646-669F-43F3-9AD7-A05CB824C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E5C82C5-5073-437C-B699-153E38BC6C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C89CCA5-AE3F-4DCE-9BC9-299FFF2879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30A23A8-B6B7-4AFD-83E5-C66F04C80E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26C489F-9C54-4B27-84EA-385D4EC64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29619-F4B2-469C-AF35-80ACC3BD134A}" type="datetimeFigureOut">
              <a:rPr lang="es-CL" smtClean="0"/>
              <a:t>20-08-2020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18CA2B9-BEC1-4081-8291-2ECFFEDCC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6A36F13-7CFD-459F-BFFA-817DC57D3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D21BB-AF75-40BE-84C0-903102D6482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5225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9EF024-C31E-4545-B304-E8CF2A2AE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D85EAF8-AC18-4BAE-85FE-63F95B180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29619-F4B2-469C-AF35-80ACC3BD134A}" type="datetimeFigureOut">
              <a:rPr lang="es-CL" smtClean="0"/>
              <a:t>20-08-2020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A82E0E8-1F3D-46D2-8846-99A129EA3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EDFB8EB-E2D9-4242-99F9-C834050D9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D21BB-AF75-40BE-84C0-903102D6482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35328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72AD6B1-BB10-4677-B292-E95F268DB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29619-F4B2-469C-AF35-80ACC3BD134A}" type="datetimeFigureOut">
              <a:rPr lang="es-CL" smtClean="0"/>
              <a:t>20-08-2020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4F02A16-D5C5-4D12-B646-22CD9E654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85E1DDE-D526-4268-B998-19C0517FF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D21BB-AF75-40BE-84C0-903102D6482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41087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3D7A21-C66C-4617-92D6-58EBC3B64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C4E094A-A7F1-406A-A837-27EFF632E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E2D3352-91AB-4CDA-A81F-AF602F3C3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BA33B11-E1D4-49F3-A41F-FC1BA38B3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29619-F4B2-469C-AF35-80ACC3BD134A}" type="datetimeFigureOut">
              <a:rPr lang="es-CL" smtClean="0"/>
              <a:t>20-08-2020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F9FBE64-5DC6-4396-BB7D-7D84FFB97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C2C9F6B-1AB7-483F-AC2D-54540BA0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D21BB-AF75-40BE-84C0-903102D6482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78582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55F331-C3BB-430A-8F87-A7C695C64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9CE1295-4388-4B6D-8BDF-D9CBCBDED8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90078EE-2247-47ED-933A-A37BDBA31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6BD860E-6424-4B5C-8DB0-BF1D9855B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29619-F4B2-469C-AF35-80ACC3BD134A}" type="datetimeFigureOut">
              <a:rPr lang="es-CL" smtClean="0"/>
              <a:t>20-08-2020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2271D3E-5469-4E06-8EF1-1F167828F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173828E-E251-425B-B000-CDB42B884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D21BB-AF75-40BE-84C0-903102D6482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41030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08322DD-829E-43C0-B0DA-DD125C58E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093035-5673-4F20-BD25-A71235B31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E1FEF8-7A32-4082-9719-FAF5FB2FBF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E29619-F4B2-469C-AF35-80ACC3BD134A}" type="datetimeFigureOut">
              <a:rPr lang="es-CL" smtClean="0"/>
              <a:t>20-08-2020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7025AA-FB6E-4A7F-AFA5-D8384933E7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07D88B9-DB73-48C4-9A12-5615689E6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D21BB-AF75-40BE-84C0-903102D6482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68071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3.jpeg"/><Relationship Id="rId5" Type="http://schemas.openxmlformats.org/officeDocument/2006/relationships/image" Target="../media/image8.pn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hyperlink" Target="mailto:Fernanda.ortiz@ssccmanquehue.cl" TargetMode="Externa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mailto:Catalina.mongillo@ssccmanquehue.cl" TargetMode="External"/><Relationship Id="rId5" Type="http://schemas.openxmlformats.org/officeDocument/2006/relationships/hyperlink" Target="mailto:Ines.johnson@ssccmanquehue.cl" TargetMode="External"/><Relationship Id="rId4" Type="http://schemas.openxmlformats.org/officeDocument/2006/relationships/hyperlink" Target="mailto:Ignacia.delafuente@ssccmanquehue.cl" TargetMode="Externa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gif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7.m4a"/><Relationship Id="rId7" Type="http://schemas.openxmlformats.org/officeDocument/2006/relationships/image" Target="../media/image1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FE4676-1A1D-4DD2-B37E-9484FE519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8255" y="120705"/>
            <a:ext cx="8433828" cy="1838740"/>
          </a:xfrm>
        </p:spPr>
        <p:txBody>
          <a:bodyPr anchor="b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s-CL" sz="5400" b="1" u="sng" dirty="0">
                <a:latin typeface="Century Gothic" panose="020B0502020202020204" pitchFamily="34" charset="0"/>
              </a:rPr>
              <a:t>Ciencias Sociales </a:t>
            </a:r>
            <a:br>
              <a:rPr lang="es-CL" sz="5400" b="1" u="sng" dirty="0">
                <a:latin typeface="Century Gothic" panose="020B0502020202020204" pitchFamily="34" charset="0"/>
              </a:rPr>
            </a:br>
            <a:r>
              <a:rPr lang="es-CL" sz="5400" b="1" u="sng" dirty="0">
                <a:latin typeface="Century Gothic" panose="020B0502020202020204" pitchFamily="34" charset="0"/>
              </a:rPr>
              <a:t>Segundos básicos 2020</a:t>
            </a:r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id="{5E32AF51-3ED2-4138-B6F9-A8CBBD6B84E4}"/>
              </a:ext>
            </a:extLst>
          </p:cNvPr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270236" y="2344837"/>
            <a:ext cx="9348180" cy="2252485"/>
          </a:xfrm>
          <a:prstGeom prst="rect">
            <a:avLst/>
          </a:prstGeom>
          <a:ln w="19050">
            <a:solidFill>
              <a:srgbClr val="0070C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s-CL" altLang="es-CL" b="1" dirty="0">
                <a:solidFill>
                  <a:schemeClr val="tx2"/>
                </a:solidFill>
                <a:latin typeface="Century Gothic" panose="020B0502020202020204" pitchFamily="34" charset="0"/>
                <a:cs typeface="+mn-cs"/>
              </a:rPr>
              <a:t>Gran entendimiento de la unidad: </a:t>
            </a:r>
            <a:r>
              <a:rPr lang="es-CL" altLang="es-CL" dirty="0">
                <a:solidFill>
                  <a:schemeClr val="tx2"/>
                </a:solidFill>
                <a:latin typeface="Century Gothic" panose="020B0502020202020204" pitchFamily="34" charset="0"/>
                <a:cs typeface="+mn-cs"/>
              </a:rPr>
              <a:t>Los estudiantes conocerán</a:t>
            </a:r>
            <a:r>
              <a:rPr lang="es-ES" dirty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r>
              <a:rPr lang="es-ES" dirty="0">
                <a:solidFill>
                  <a:schemeClr val="tx2"/>
                </a:solidFill>
                <a:latin typeface="Century Gothic" panose="020B0502020202020204" pitchFamily="34" charset="0"/>
                <a:cs typeface="+mn-cs"/>
              </a:rPr>
              <a:t>el modo de vida de los diferentes pueblos originarios de nuestro país, </a:t>
            </a:r>
            <a:r>
              <a:rPr lang="es-CL" dirty="0">
                <a:solidFill>
                  <a:schemeClr val="tx2"/>
                </a:solidFill>
                <a:latin typeface="Century Gothic" panose="020B0502020202020204" pitchFamily="34" charset="0"/>
                <a:cs typeface="+mn-cs"/>
              </a:rPr>
              <a:t>comprendiendo que el ser humano tiene la capacidad de adaptarse al medio en el que vive, </a:t>
            </a:r>
            <a:r>
              <a:rPr lang="es-ES" dirty="0">
                <a:solidFill>
                  <a:schemeClr val="tx2"/>
                </a:solidFill>
                <a:latin typeface="Century Gothic" panose="020B0502020202020204" pitchFamily="34" charset="0"/>
                <a:cs typeface="+mn-cs"/>
              </a:rPr>
              <a:t>valorando sus aportes ,conectándolos con nuestra forma de vida actual.</a:t>
            </a:r>
            <a:endParaRPr lang="es-CL" altLang="es-CL" dirty="0">
              <a:solidFill>
                <a:schemeClr val="tx2"/>
              </a:solidFill>
              <a:latin typeface="Century Gothic" panose="020B0502020202020204" pitchFamily="34" charset="0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E2A3ED9-297A-4BCC-B517-8261CE0EF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5314" y="5928436"/>
            <a:ext cx="390525" cy="28575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CE5404E-307D-4A2D-B91A-9B45FFC28A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747" t="3285" r="30688" b="2802"/>
          <a:stretch/>
        </p:blipFill>
        <p:spPr>
          <a:xfrm>
            <a:off x="9692737" y="-106018"/>
            <a:ext cx="2499263" cy="749779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2C33B05-8B90-40AC-8A39-CCC4082A2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230" y="4694729"/>
            <a:ext cx="4983371" cy="216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S.CC. MANQUEHUE (@sscc_manquehue) | Twitter">
            <a:extLst>
              <a:ext uri="{FF2B5EF4-FFF2-40B4-BE49-F238E27FC236}">
                <a16:creationId xmlns:a16="http://schemas.microsoft.com/office/drawing/2014/main" id="{5F9CDD57-77DB-4675-8219-3A20250C6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90681" cy="169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1F533E1-025D-4123-AE88-1DE21018A347}"/>
              </a:ext>
            </a:extLst>
          </p:cNvPr>
          <p:cNvSpPr txBox="1"/>
          <p:nvPr/>
        </p:nvSpPr>
        <p:spPr>
          <a:xfrm>
            <a:off x="1903675" y="4982714"/>
            <a:ext cx="437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latin typeface="Century Gothic" panose="020B0502020202020204" pitchFamily="34" charset="0"/>
              </a:rPr>
              <a:t>1</a:t>
            </a:r>
          </a:p>
        </p:txBody>
      </p:sp>
      <p:pic>
        <p:nvPicPr>
          <p:cNvPr id="6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6C084C66-4CBE-460A-9894-FDAB8946B0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32177" y="49017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41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607EA7AA-1E55-4D9C-ACBF-936D20BB4A95}"/>
              </a:ext>
            </a:extLst>
          </p:cNvPr>
          <p:cNvSpPr txBox="1">
            <a:spLocks/>
          </p:cNvSpPr>
          <p:nvPr/>
        </p:nvSpPr>
        <p:spPr>
          <a:xfrm>
            <a:off x="4838821" y="248128"/>
            <a:ext cx="7118718" cy="12861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¿</a:t>
            </a:r>
            <a:r>
              <a:rPr lang="en-US" sz="4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Qué</a:t>
            </a:r>
            <a:r>
              <a:rPr lang="en-US" sz="4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recibimos</a:t>
            </a:r>
            <a:r>
              <a:rPr lang="en-US" sz="4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de </a:t>
            </a:r>
            <a:r>
              <a:rPr lang="en-US" sz="4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nuestros</a:t>
            </a:r>
            <a:r>
              <a:rPr lang="en-US" sz="4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pueblos </a:t>
            </a:r>
            <a:r>
              <a:rPr lang="en-US" sz="4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originarios</a:t>
            </a:r>
            <a:r>
              <a:rPr lang="en-US" sz="4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00E09EC0-B7CB-4F6B-8A5D-059A73D9D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1648775"/>
            <a:ext cx="6992108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CC00FF"/>
                </a:solidFill>
                <a:latin typeface="Century Gothic" panose="020B0502020202020204" pitchFamily="34" charset="0"/>
              </a:rPr>
              <a:t>4) </a:t>
            </a:r>
            <a:r>
              <a:rPr lang="en-US" b="1" dirty="0" err="1">
                <a:solidFill>
                  <a:srgbClr val="CC00FF"/>
                </a:solidFill>
                <a:latin typeface="Century Gothic" panose="020B0502020202020204" pitchFamily="34" charset="0"/>
              </a:rPr>
              <a:t>Practicas</a:t>
            </a:r>
            <a:r>
              <a:rPr lang="en-US" b="1" dirty="0">
                <a:solidFill>
                  <a:srgbClr val="CC00FF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rgbClr val="CC00FF"/>
                </a:solidFill>
                <a:latin typeface="Century Gothic" panose="020B0502020202020204" pitchFamily="34" charset="0"/>
              </a:rPr>
              <a:t>saludables</a:t>
            </a:r>
            <a:r>
              <a:rPr lang="en-US" b="1" dirty="0">
                <a:solidFill>
                  <a:srgbClr val="CC00FF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>
                <a:solidFill>
                  <a:srgbClr val="CC00FF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“</a:t>
            </a:r>
            <a:r>
              <a:rPr lang="en-US" b="1" dirty="0" err="1">
                <a:solidFill>
                  <a:srgbClr val="CC00FF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Buen</a:t>
            </a:r>
            <a:r>
              <a:rPr lang="en-US" b="1" dirty="0">
                <a:solidFill>
                  <a:srgbClr val="CC00FF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rgbClr val="CC00FF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vivir</a:t>
            </a:r>
            <a:r>
              <a:rPr lang="en-US" b="1" dirty="0">
                <a:solidFill>
                  <a:srgbClr val="CC00FF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”</a:t>
            </a:r>
            <a:endParaRPr lang="en-US" b="1" dirty="0">
              <a:solidFill>
                <a:srgbClr val="CC00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122" name="Picture 2" descr="Día de la Pachamama, un día para pensar en la Tierra | Diario Andino">
            <a:extLst>
              <a:ext uri="{FF2B5EF4-FFF2-40B4-BE49-F238E27FC236}">
                <a16:creationId xmlns:a16="http://schemas.microsoft.com/office/drawing/2014/main" id="{AF0A81F3-56D6-490E-957B-741F0C3E00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9" r="17009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71A6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>
            <a:extLst>
              <a:ext uri="{FF2B5EF4-FFF2-40B4-BE49-F238E27FC236}">
                <a16:creationId xmlns:a16="http://schemas.microsoft.com/office/drawing/2014/main" id="{038D3AC6-D17B-4E39-BD15-2DA04493BD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8489" y="2214918"/>
            <a:ext cx="3199778" cy="4643082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0725EC26-2F2A-48DA-AA4B-735688E33F6D}"/>
              </a:ext>
            </a:extLst>
          </p:cNvPr>
          <p:cNvSpPr/>
          <p:nvPr/>
        </p:nvSpPr>
        <p:spPr>
          <a:xfrm>
            <a:off x="8791325" y="3155014"/>
            <a:ext cx="310362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cap="none" spc="0" dirty="0">
                <a:ln w="0"/>
                <a:solidFill>
                  <a:srgbClr val="00B050"/>
                </a:solidFill>
                <a:effectLst>
                  <a:reflection blurRad="6350" endPos="0" dir="5400000" sy="-90000" algn="bl" rotWithShape="0"/>
                </a:effectLst>
                <a:latin typeface="Century Gothic" panose="020B0502020202020204" pitchFamily="34" charset="0"/>
              </a:rPr>
              <a:t>Conexión co</a:t>
            </a:r>
            <a:r>
              <a:rPr lang="es-ES" sz="2400" b="1" dirty="0">
                <a:ln w="0"/>
                <a:solidFill>
                  <a:srgbClr val="00B050"/>
                </a:solidFill>
                <a:effectLst>
                  <a:reflection blurRad="6350" endPos="0" dir="5400000" sy="-90000" algn="bl" rotWithShape="0"/>
                </a:effectLst>
                <a:latin typeface="Century Gothic" panose="020B0502020202020204" pitchFamily="34" charset="0"/>
              </a:rPr>
              <a:t>n la naturaleza</a:t>
            </a:r>
            <a:endParaRPr lang="es-ES" sz="2400" b="1" cap="none" spc="0" dirty="0">
              <a:ln w="0"/>
              <a:solidFill>
                <a:srgbClr val="00B050"/>
              </a:solidFill>
              <a:effectLst>
                <a:reflection blurRad="6350" endPos="0" dir="5400000" sy="-90000" algn="bl" rotWithShape="0"/>
              </a:effectLst>
              <a:latin typeface="Century Gothic" panose="020B0502020202020204" pitchFamily="34" charset="0"/>
            </a:endParaRPr>
          </a:p>
        </p:txBody>
      </p:sp>
      <p:pic>
        <p:nvPicPr>
          <p:cNvPr id="5126" name="Picture 6" descr="El planeta Tierra más verde que a fines del siglo XX">
            <a:extLst>
              <a:ext uri="{FF2B5EF4-FFF2-40B4-BE49-F238E27FC236}">
                <a16:creationId xmlns:a16="http://schemas.microsoft.com/office/drawing/2014/main" id="{09E0AEAE-17A1-41D6-873F-4191E1875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761" y="4043255"/>
            <a:ext cx="3330354" cy="233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EA26CAA8-0B1E-47B3-A9CA-982FFB70D9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80694" y="2330266"/>
            <a:ext cx="609600" cy="6096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3739998-BC5A-4E43-BAD1-82D1241D6D43}"/>
              </a:ext>
            </a:extLst>
          </p:cNvPr>
          <p:cNvSpPr txBox="1"/>
          <p:nvPr/>
        </p:nvSpPr>
        <p:spPr>
          <a:xfrm>
            <a:off x="10431457" y="2392218"/>
            <a:ext cx="437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latin typeface="Century Gothic" panose="020B0502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6820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A84D5B43-7AC4-452D-A3E4-460D18B3CCD6}"/>
              </a:ext>
            </a:extLst>
          </p:cNvPr>
          <p:cNvSpPr txBox="1">
            <a:spLocks/>
          </p:cNvSpPr>
          <p:nvPr/>
        </p:nvSpPr>
        <p:spPr>
          <a:xfrm>
            <a:off x="4992200" y="91498"/>
            <a:ext cx="7104650" cy="12861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¿</a:t>
            </a:r>
            <a:r>
              <a:rPr lang="en-US" sz="4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Qué</a:t>
            </a:r>
            <a:r>
              <a:rPr lang="en-US" sz="4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recibimos</a:t>
            </a:r>
            <a:r>
              <a:rPr lang="en-US" sz="4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de </a:t>
            </a:r>
            <a:r>
              <a:rPr lang="en-US" sz="4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nuestros</a:t>
            </a:r>
            <a:r>
              <a:rPr lang="en-US" sz="4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pueblos </a:t>
            </a:r>
            <a:r>
              <a:rPr lang="en-US" sz="4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originarios</a:t>
            </a:r>
            <a:r>
              <a:rPr lang="en-US" sz="4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D2DF0D-BFE7-4D20-B16E-507997E36F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9078" y="1447342"/>
            <a:ext cx="6939064" cy="111318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s-CL" sz="2800" b="1" dirty="0">
                <a:solidFill>
                  <a:srgbClr val="CC00FF"/>
                </a:solidFill>
                <a:latin typeface="Century Gothic" panose="020B0502020202020204" pitchFamily="34" charset="0"/>
              </a:rPr>
              <a:t>5) Cultura chilena </a:t>
            </a:r>
            <a:r>
              <a:rPr lang="es-CL" sz="2800" b="1" dirty="0">
                <a:solidFill>
                  <a:srgbClr val="CC00FF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arte, técnicas ancestrales, bailes, etc. </a:t>
            </a:r>
            <a:r>
              <a:rPr lang="es-CL" sz="2800" b="1" dirty="0">
                <a:solidFill>
                  <a:srgbClr val="CC00FF"/>
                </a:solidFill>
                <a:latin typeface="Century Gothic" panose="020B0502020202020204" pitchFamily="34" charset="0"/>
              </a:rPr>
              <a:t> </a:t>
            </a:r>
          </a:p>
          <a:p>
            <a:pPr marL="0"/>
            <a:endParaRPr lang="en-US" b="1" dirty="0">
              <a:solidFill>
                <a:srgbClr val="CC00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2" descr="Violencia y represión chilena contra el Pueblo Mapuche | Mujer mapuche, Cultura  mapuche, Dibujos mapuches">
            <a:extLst>
              <a:ext uri="{FF2B5EF4-FFF2-40B4-BE49-F238E27FC236}">
                <a16:creationId xmlns:a16="http://schemas.microsoft.com/office/drawing/2014/main" id="{79B8B76F-A729-4AA1-BED8-98101F16E0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2" r="3" b="3"/>
          <a:stretch/>
        </p:blipFill>
        <p:spPr bwMode="auto">
          <a:xfrm>
            <a:off x="0" y="43223"/>
            <a:ext cx="4803806" cy="681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Platería Mapuche – Chile a Mano">
            <a:extLst>
              <a:ext uri="{FF2B5EF4-FFF2-40B4-BE49-F238E27FC236}">
                <a16:creationId xmlns:a16="http://schemas.microsoft.com/office/drawing/2014/main" id="{BAD0656C-A5E1-45BD-8760-5F3AD4882B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1" b="5887"/>
          <a:stretch/>
        </p:blipFill>
        <p:spPr bwMode="auto">
          <a:xfrm>
            <a:off x="5392268" y="4647640"/>
            <a:ext cx="3152257" cy="218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Areas culturales">
            <a:extLst>
              <a:ext uri="{FF2B5EF4-FFF2-40B4-BE49-F238E27FC236}">
                <a16:creationId xmlns:a16="http://schemas.microsoft.com/office/drawing/2014/main" id="{B1DB5FC0-DFD4-423D-AA92-B1B1AA522A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9" r="3909"/>
          <a:stretch/>
        </p:blipFill>
        <p:spPr bwMode="auto">
          <a:xfrm>
            <a:off x="9586409" y="2597426"/>
            <a:ext cx="2605591" cy="189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▷ Los más importantes bailes de Rapa Nui (Actualizado 2019)">
            <a:extLst>
              <a:ext uri="{FF2B5EF4-FFF2-40B4-BE49-F238E27FC236}">
                <a16:creationId xmlns:a16="http://schemas.microsoft.com/office/drawing/2014/main" id="{3A88DCB1-B73A-4982-AEA7-F8F4F270E9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5" r="1651"/>
          <a:stretch/>
        </p:blipFill>
        <p:spPr bwMode="auto">
          <a:xfrm>
            <a:off x="8518610" y="4494628"/>
            <a:ext cx="3673390" cy="236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Aymara Textiles – The Product Culture">
            <a:extLst>
              <a:ext uri="{FF2B5EF4-FFF2-40B4-BE49-F238E27FC236}">
                <a16:creationId xmlns:a16="http://schemas.microsoft.com/office/drawing/2014/main" id="{48019101-8E89-4790-88F2-A3C822804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071" y="2607825"/>
            <a:ext cx="3626338" cy="203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19FCC6B7-8EE5-4CD7-BA2E-E6D6766D2D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92402" y="844564"/>
            <a:ext cx="609600" cy="6096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6A3BF5F-D37F-49FD-A500-FB58E248024D}"/>
              </a:ext>
            </a:extLst>
          </p:cNvPr>
          <p:cNvSpPr txBox="1"/>
          <p:nvPr/>
        </p:nvSpPr>
        <p:spPr>
          <a:xfrm>
            <a:off x="10971487" y="888229"/>
            <a:ext cx="437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latin typeface="Century Gothic" panose="020B0502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5304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7DBDE6-6292-47A3-9F6E-61FDC243C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9057" y="566393"/>
            <a:ext cx="4545498" cy="1325563"/>
          </a:xfrm>
        </p:spPr>
        <p:txBody>
          <a:bodyPr/>
          <a:lstStyle/>
          <a:p>
            <a:r>
              <a:rPr lang="es-CL" b="1" dirty="0">
                <a:solidFill>
                  <a:srgbClr val="CC00FF"/>
                </a:solidFill>
                <a:latin typeface="Century Gothic" panose="020B0502020202020204" pitchFamily="34" charset="0"/>
              </a:rPr>
              <a:t>Para finalizar:</a:t>
            </a:r>
            <a:endParaRPr lang="es-CL" b="1" dirty="0">
              <a:solidFill>
                <a:srgbClr val="CC00FF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73D799C-A5C4-492F-BFA4-A5C46CF3A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026" y="2908469"/>
            <a:ext cx="12151748" cy="1325563"/>
          </a:xfrm>
        </p:spPr>
        <p:txBody>
          <a:bodyPr>
            <a:normAutofit fontScale="77500" lnSpcReduction="20000"/>
          </a:bodyPr>
          <a:lstStyle/>
          <a:p>
            <a:endParaRPr lang="es-CL" dirty="0"/>
          </a:p>
          <a:p>
            <a:pPr marL="0" indent="0">
              <a:buNone/>
            </a:pPr>
            <a:endParaRPr lang="es-CL" dirty="0"/>
          </a:p>
          <a:p>
            <a:r>
              <a:rPr lang="es-CL" sz="2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https://drive.google.com/file/d/1-vHOJGIF_piRhh6YglvdW54VBJsO1Jlg/view?usp=sharing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823996B-DDF2-46B1-831F-E2EAEDC7BAA6}"/>
              </a:ext>
            </a:extLst>
          </p:cNvPr>
          <p:cNvSpPr txBox="1"/>
          <p:nvPr/>
        </p:nvSpPr>
        <p:spPr>
          <a:xfrm>
            <a:off x="1367186" y="1859340"/>
            <a:ext cx="103598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dirty="0">
                <a:solidFill>
                  <a:srgbClr val="7030A0"/>
                </a:solidFill>
                <a:latin typeface="Century Gothic" panose="020B0502020202020204" pitchFamily="34" charset="0"/>
              </a:rPr>
              <a:t>1) Los invito a escanear – mirar en profundidad – el siguiente video, relacionado con la clase de hoy y a desarrollar la guía de estudio.</a:t>
            </a:r>
          </a:p>
        </p:txBody>
      </p:sp>
      <p:pic>
        <p:nvPicPr>
          <p:cNvPr id="8194" name="Picture 2" descr="Niño y niña, tenencia, lupa | Vector Premium">
            <a:extLst>
              <a:ext uri="{FF2B5EF4-FFF2-40B4-BE49-F238E27FC236}">
                <a16:creationId xmlns:a16="http://schemas.microsoft.com/office/drawing/2014/main" id="{6D2CD8B6-F6D8-400F-B168-FA448473D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092" y="4626524"/>
            <a:ext cx="3203908" cy="223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2B5C0DB-B9EB-46AA-BAE4-3CD9B83DBD09}"/>
              </a:ext>
            </a:extLst>
          </p:cNvPr>
          <p:cNvSpPr txBox="1"/>
          <p:nvPr/>
        </p:nvSpPr>
        <p:spPr>
          <a:xfrm>
            <a:off x="1367186" y="4234032"/>
            <a:ext cx="7938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dirty="0">
                <a:solidFill>
                  <a:srgbClr val="7030A0"/>
                </a:solidFill>
                <a:latin typeface="Century Gothic" panose="020B0502020202020204" pitchFamily="34" charset="0"/>
              </a:rPr>
              <a:t>2) Próxima clase </a:t>
            </a:r>
            <a:r>
              <a:rPr lang="es-CL" sz="3200" dirty="0">
                <a:solidFill>
                  <a:srgbClr val="7030A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Clase online </a:t>
            </a:r>
            <a:endParaRPr lang="es-CL" sz="3200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2" descr="Resultado de imagen para pensar niños">
            <a:extLst>
              <a:ext uri="{FF2B5EF4-FFF2-40B4-BE49-F238E27FC236}">
                <a16:creationId xmlns:a16="http://schemas.microsoft.com/office/drawing/2014/main" id="{4588BD1C-F890-44D0-9E06-933BC3A095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" r="25480"/>
          <a:stretch/>
        </p:blipFill>
        <p:spPr bwMode="auto">
          <a:xfrm>
            <a:off x="0" y="15860"/>
            <a:ext cx="1961115" cy="2052610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Vectores, imágenes y arte vectorial de stock sobre Escribir+vector |  Shutterstock">
            <a:extLst>
              <a:ext uri="{FF2B5EF4-FFF2-40B4-BE49-F238E27FC236}">
                <a16:creationId xmlns:a16="http://schemas.microsoft.com/office/drawing/2014/main" id="{E919A86A-77C0-4156-8CC3-50E65ADA3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5"/>
          <a:stretch/>
        </p:blipFill>
        <p:spPr bwMode="auto">
          <a:xfrm>
            <a:off x="40252" y="5345242"/>
            <a:ext cx="3841726" cy="151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DC78382-F4C1-4266-A44B-D79DD63C08F6}"/>
              </a:ext>
            </a:extLst>
          </p:cNvPr>
          <p:cNvSpPr txBox="1"/>
          <p:nvPr/>
        </p:nvSpPr>
        <p:spPr>
          <a:xfrm>
            <a:off x="7143836" y="634254"/>
            <a:ext cx="437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latin typeface="Century Gothic" panose="020B0502020202020204" pitchFamily="34" charset="0"/>
              </a:rPr>
              <a:t>1</a:t>
            </a:r>
          </a:p>
        </p:txBody>
      </p:sp>
      <p:pic>
        <p:nvPicPr>
          <p:cNvPr id="9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DC81305E-6D6C-4967-B398-619C60803F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85638" y="5556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19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1A326A-3C9B-4225-8882-229B127DFB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449" y="168813"/>
            <a:ext cx="11676186" cy="4276580"/>
          </a:xfrm>
          <a:noFill/>
          <a:ln w="19050">
            <a:solidFill>
              <a:srgbClr val="C00000"/>
            </a:solidFill>
            <a:prstDash val="lgDashDot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es-CL" sz="3200" b="1" dirty="0">
                <a:latin typeface="Century Gothic" panose="020B0502020202020204" pitchFamily="34" charset="0"/>
              </a:rPr>
              <a:t>Instrucciones: </a:t>
            </a:r>
            <a:br>
              <a:rPr lang="es-CL" sz="3200" b="1" dirty="0">
                <a:latin typeface="Century Gothic" panose="020B0502020202020204" pitchFamily="34" charset="0"/>
              </a:rPr>
            </a:br>
            <a:r>
              <a:rPr lang="es-CL" sz="3200" dirty="0">
                <a:latin typeface="Century Gothic" panose="020B0502020202020204" pitchFamily="34" charset="0"/>
              </a:rPr>
              <a:t>1)Es muy importante que veas este </a:t>
            </a:r>
            <a:r>
              <a:rPr lang="es-CL" sz="3200" dirty="0" err="1">
                <a:latin typeface="Century Gothic" panose="020B0502020202020204" pitchFamily="34" charset="0"/>
              </a:rPr>
              <a:t>ppt</a:t>
            </a:r>
            <a:r>
              <a:rPr lang="es-CL" sz="3200" dirty="0">
                <a:latin typeface="Century Gothic" panose="020B0502020202020204" pitchFamily="34" charset="0"/>
              </a:rPr>
              <a:t> en modo de «presentación».</a:t>
            </a:r>
            <a:br>
              <a:rPr lang="es-CL" sz="3200" dirty="0">
                <a:latin typeface="Century Gothic" panose="020B0502020202020204" pitchFamily="34" charset="0"/>
              </a:rPr>
            </a:br>
            <a:r>
              <a:rPr lang="es-CL" sz="3200" dirty="0">
                <a:latin typeface="Century Gothic" panose="020B0502020202020204" pitchFamily="34" charset="0"/>
              </a:rPr>
              <a:t>2) Cuando veas este ícono:         haz un </a:t>
            </a:r>
            <a:r>
              <a:rPr lang="es-CL" sz="3200" dirty="0" err="1">
                <a:latin typeface="Century Gothic" panose="020B0502020202020204" pitchFamily="34" charset="0"/>
              </a:rPr>
              <a:t>click</a:t>
            </a:r>
            <a:r>
              <a:rPr lang="es-CL" sz="3200" dirty="0">
                <a:latin typeface="Century Gothic" panose="020B0502020202020204" pitchFamily="34" charset="0"/>
              </a:rPr>
              <a:t> en él y escucharás las instrucciones. Los audios se escuchan según el orden numérico. </a:t>
            </a:r>
            <a:br>
              <a:rPr lang="es-CL" sz="1800" dirty="0"/>
            </a:br>
            <a:endParaRPr lang="es-CL" sz="18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E60F97C-C4D4-4293-B1B3-C8B0A1D7DB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7907" y="4779497"/>
            <a:ext cx="9245553" cy="190969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s-CL" sz="3200" b="1" dirty="0">
                <a:latin typeface="Century Gothic" panose="020B0502020202020204" pitchFamily="34" charset="0"/>
                <a:ea typeface="+mj-ea"/>
                <a:cs typeface="+mj-cs"/>
              </a:rPr>
              <a:t>Profesoras: </a:t>
            </a:r>
          </a:p>
          <a:p>
            <a:pPr algn="l"/>
            <a:r>
              <a:rPr lang="es-CL" sz="3200" dirty="0">
                <a:latin typeface="Century Gothic" panose="020B0502020202020204" pitchFamily="34" charset="0"/>
                <a:ea typeface="+mj-ea"/>
                <a:cs typeface="+mj-cs"/>
              </a:rPr>
              <a:t>Ignacia De La Fuente2°A (</a:t>
            </a:r>
            <a:r>
              <a:rPr lang="es-CL" sz="3200" dirty="0">
                <a:latin typeface="Century Gothic" panose="020B0502020202020204" pitchFamily="34" charset="0"/>
                <a:ea typeface="+mj-ea"/>
                <a:cs typeface="+mj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Ignacia.delafuente@ssccmanquehue.cl</a:t>
            </a:r>
            <a:r>
              <a:rPr lang="es-CL" sz="3200" dirty="0">
                <a:latin typeface="Century Gothic" panose="020B0502020202020204" pitchFamily="34" charset="0"/>
                <a:ea typeface="+mj-ea"/>
                <a:cs typeface="+mj-cs"/>
              </a:rPr>
              <a:t>)</a:t>
            </a:r>
          </a:p>
          <a:p>
            <a:pPr algn="l"/>
            <a:r>
              <a:rPr lang="es-CL" sz="3200" dirty="0">
                <a:latin typeface="Century Gothic" panose="020B0502020202020204" pitchFamily="34" charset="0"/>
                <a:ea typeface="+mj-ea"/>
                <a:cs typeface="+mj-cs"/>
              </a:rPr>
              <a:t>Catalina Figueroa 2°B </a:t>
            </a:r>
            <a:r>
              <a:rPr lang="es-CL" sz="3200" dirty="0">
                <a:latin typeface="Century Gothic" panose="020B0502020202020204" pitchFamily="34" charset="0"/>
              </a:rPr>
              <a:t>(</a:t>
            </a:r>
            <a:r>
              <a:rPr lang="es-CL" sz="3200" u="sng" dirty="0">
                <a:latin typeface="Century Gothic" panose="020B0502020202020204" pitchFamily="34" charset="0"/>
              </a:rPr>
              <a:t>Catalina.figueroa</a:t>
            </a:r>
            <a:r>
              <a:rPr lang="es-CL" sz="3200" dirty="0">
                <a:latin typeface="Century Gothic" panose="020B0502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@ssccmanquehue.cl</a:t>
            </a:r>
            <a:r>
              <a:rPr lang="es-CL" sz="3200" dirty="0">
                <a:latin typeface="Century Gothic" panose="020B0502020202020204" pitchFamily="34" charset="0"/>
              </a:rPr>
              <a:t>)</a:t>
            </a:r>
            <a:endParaRPr lang="es-CL" sz="3200" dirty="0">
              <a:latin typeface="Century Gothic" panose="020B0502020202020204" pitchFamily="34" charset="0"/>
              <a:ea typeface="+mj-ea"/>
              <a:cs typeface="+mj-cs"/>
            </a:endParaRPr>
          </a:p>
          <a:p>
            <a:pPr algn="l"/>
            <a:r>
              <a:rPr lang="es-CL" sz="3200" dirty="0">
                <a:latin typeface="Century Gothic" panose="020B0502020202020204" pitchFamily="34" charset="0"/>
                <a:ea typeface="+mj-ea"/>
                <a:cs typeface="+mj-cs"/>
              </a:rPr>
              <a:t>Catalina </a:t>
            </a:r>
            <a:r>
              <a:rPr lang="es-CL" sz="3200" dirty="0" err="1">
                <a:latin typeface="Century Gothic" panose="020B0502020202020204" pitchFamily="34" charset="0"/>
                <a:ea typeface="+mj-ea"/>
                <a:cs typeface="+mj-cs"/>
              </a:rPr>
              <a:t>Mongillo</a:t>
            </a:r>
            <a:r>
              <a:rPr lang="es-CL" sz="3200" dirty="0">
                <a:latin typeface="Century Gothic" panose="020B0502020202020204" pitchFamily="34" charset="0"/>
                <a:ea typeface="+mj-ea"/>
                <a:cs typeface="+mj-cs"/>
              </a:rPr>
              <a:t> 2°C (</a:t>
            </a:r>
            <a:r>
              <a:rPr lang="es-CL" sz="3200" dirty="0">
                <a:latin typeface="Century Gothic" panose="020B0502020202020204" pitchFamily="34" charset="0"/>
                <a:ea typeface="+mj-ea"/>
                <a:cs typeface="+mj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Catalina.mongillo@ssccmanquehue.cl</a:t>
            </a:r>
            <a:r>
              <a:rPr lang="es-CL" sz="3200" dirty="0">
                <a:latin typeface="Century Gothic" panose="020B0502020202020204" pitchFamily="34" charset="0"/>
                <a:ea typeface="+mj-ea"/>
                <a:cs typeface="+mj-cs"/>
              </a:rPr>
              <a:t>)</a:t>
            </a:r>
          </a:p>
          <a:p>
            <a:pPr algn="l"/>
            <a:r>
              <a:rPr lang="es-CL" sz="3200" dirty="0">
                <a:latin typeface="Century Gothic" panose="020B0502020202020204" pitchFamily="34" charset="0"/>
                <a:ea typeface="+mj-ea"/>
                <a:cs typeface="+mj-cs"/>
              </a:rPr>
              <a:t>Fernanda Ortiz 2°D (</a:t>
            </a:r>
            <a:r>
              <a:rPr lang="es-CL" sz="3200" dirty="0">
                <a:latin typeface="Century Gothic" panose="020B0502020202020204" pitchFamily="34" charset="0"/>
                <a:ea typeface="+mj-ea"/>
                <a:cs typeface="+mj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Fernanda.ortiz@ssccmanquehue.cl</a:t>
            </a:r>
            <a:r>
              <a:rPr lang="es-CL" sz="3200" dirty="0">
                <a:latin typeface="Century Gothic" panose="020B0502020202020204" pitchFamily="34" charset="0"/>
                <a:ea typeface="+mj-ea"/>
                <a:cs typeface="+mj-cs"/>
              </a:rPr>
              <a:t>)</a:t>
            </a:r>
          </a:p>
          <a:p>
            <a:endParaRPr lang="es-CL" dirty="0"/>
          </a:p>
        </p:txBody>
      </p:sp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89F84219-4E97-4FBF-9AB4-F52225E71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98942" y="2178148"/>
            <a:ext cx="609600" cy="6096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9954AC3-1AF1-4FEE-BE6A-DAC23991D9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03460" y="4779497"/>
            <a:ext cx="2588260" cy="190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8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E4E9D7DA-2B0C-4581-92B6-E7D68E2AE9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8442" y="4758402"/>
            <a:ext cx="9914878" cy="1321348"/>
          </a:xfrm>
          <a:ln w="25400">
            <a:solidFill>
              <a:srgbClr val="7030A0"/>
            </a:solidFill>
            <a:prstDash val="sysDash"/>
          </a:ln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s-CL" b="1" u="sng" dirty="0">
                <a:solidFill>
                  <a:srgbClr val="7030A0"/>
                </a:solidFill>
                <a:latin typeface="Century Gothic" panose="020B0502020202020204" pitchFamily="34" charset="0"/>
                <a:ea typeface="+mj-ea"/>
                <a:cs typeface="+mj-cs"/>
              </a:rPr>
              <a:t>Objetivo de la clase</a:t>
            </a:r>
            <a:r>
              <a:rPr lang="es-CL" b="1" dirty="0">
                <a:solidFill>
                  <a:srgbClr val="7030A0"/>
                </a:solidFill>
                <a:latin typeface="Century Gothic" panose="020B0502020202020204" pitchFamily="34" charset="0"/>
                <a:ea typeface="+mj-ea"/>
                <a:cs typeface="+mj-cs"/>
              </a:rPr>
              <a:t>: </a:t>
            </a:r>
            <a:r>
              <a:rPr lang="es-CL" dirty="0">
                <a:solidFill>
                  <a:srgbClr val="7030A0"/>
                </a:solidFill>
                <a:latin typeface="Century Gothic" panose="020B0502020202020204" pitchFamily="34" charset="0"/>
                <a:ea typeface="+mj-ea"/>
                <a:cs typeface="+mj-cs"/>
              </a:rPr>
              <a:t>Conocer sobre los aportes de los pueblos originarios valorando el legado que nos dejaron y su aporte a nuestra cultura.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67B3C009-75B7-461F-BEE5-62C0FB3F9C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3" y="17275"/>
            <a:ext cx="1102077" cy="128913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268CB9B-9C07-4DA9-97C0-124A769F151E}"/>
              </a:ext>
            </a:extLst>
          </p:cNvPr>
          <p:cNvSpPr txBox="1"/>
          <p:nvPr/>
        </p:nvSpPr>
        <p:spPr>
          <a:xfrm>
            <a:off x="1556114" y="162729"/>
            <a:ext cx="97172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400" b="1" u="sng" dirty="0">
                <a:solidFill>
                  <a:srgbClr val="7030A0"/>
                </a:solidFill>
                <a:latin typeface="Century Gothic" panose="020B0502020202020204" pitchFamily="34" charset="0"/>
              </a:rPr>
              <a:t>Pueblos originarios de Chile</a:t>
            </a:r>
          </a:p>
        </p:txBody>
      </p:sp>
      <p:pic>
        <p:nvPicPr>
          <p:cNvPr id="13" name="Picture 2" descr="Resultado de imagen para pensar niños">
            <a:extLst>
              <a:ext uri="{FF2B5EF4-FFF2-40B4-BE49-F238E27FC236}">
                <a16:creationId xmlns:a16="http://schemas.microsoft.com/office/drawing/2014/main" id="{7C4B6211-C6C5-467E-8EA4-2B082FED52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" r="25480"/>
          <a:stretch/>
        </p:blipFill>
        <p:spPr bwMode="auto">
          <a:xfrm>
            <a:off x="599671" y="2031340"/>
            <a:ext cx="1912886" cy="2002131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421DBC4-CF0F-4618-B4D5-77A10B2C5AC8}"/>
              </a:ext>
            </a:extLst>
          </p:cNvPr>
          <p:cNvSpPr txBox="1"/>
          <p:nvPr/>
        </p:nvSpPr>
        <p:spPr>
          <a:xfrm>
            <a:off x="1960822" y="1816667"/>
            <a:ext cx="437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latin typeface="Century Gothic" panose="020B0502020202020204" pitchFamily="34" charset="0"/>
              </a:rPr>
              <a:t>1</a:t>
            </a:r>
          </a:p>
        </p:txBody>
      </p:sp>
      <p:pic>
        <p:nvPicPr>
          <p:cNvPr id="1026" name="Picture 2" descr="Día de los Pueblos Originarios 24 de junio 2020 – Fundación ...">
            <a:extLst>
              <a:ext uri="{FF2B5EF4-FFF2-40B4-BE49-F238E27FC236}">
                <a16:creationId xmlns:a16="http://schemas.microsoft.com/office/drawing/2014/main" id="{ABD1BEFB-AC75-478A-AA91-68B67AA3B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590" y="1416663"/>
            <a:ext cx="5875138" cy="285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543DDDB6-2156-4C33-AF3C-9FFF28D3E5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33044" y="17735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15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ACD2B1-662C-4F89-943F-34E7034C8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56" y="117318"/>
            <a:ext cx="8587409" cy="1094928"/>
          </a:xfrm>
        </p:spPr>
        <p:txBody>
          <a:bodyPr>
            <a:normAutofit fontScale="90000"/>
          </a:bodyPr>
          <a:lstStyle/>
          <a:p>
            <a:r>
              <a:rPr lang="es-CL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Recordemos: Pueblos originarios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2D8048-CA2F-4AC7-AB38-055356771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656194"/>
            <a:ext cx="7825193" cy="5084488"/>
          </a:xfrm>
        </p:spPr>
        <p:txBody>
          <a:bodyPr/>
          <a:lstStyle/>
          <a:p>
            <a:r>
              <a:rPr lang="es-CL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Los pueblos originarios </a:t>
            </a:r>
            <a:r>
              <a:rPr lang="es-CL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son los que habitaron el territorio chileno antes de la llegada de los españoles </a:t>
            </a:r>
            <a:r>
              <a:rPr lang="es-CL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Antepasados, HERENCIA.</a:t>
            </a:r>
          </a:p>
          <a:p>
            <a:endParaRPr lang="es-CL" b="1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r>
              <a:rPr lang="es-CL" dirty="0">
                <a:solidFill>
                  <a:schemeClr val="accent1"/>
                </a:solidFill>
                <a:latin typeface="Century Gothic" panose="020B0502020202020204" pitchFamily="34" charset="0"/>
              </a:rPr>
              <a:t>Cada pueblo, aprendió a </a:t>
            </a:r>
            <a:r>
              <a:rPr lang="es-CL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convivir con las características del medio natural al que habitaban </a:t>
            </a:r>
            <a:r>
              <a:rPr lang="es-CL" b="1" dirty="0">
                <a:solidFill>
                  <a:schemeClr val="accent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Zonas de Chile.</a:t>
            </a:r>
          </a:p>
          <a:p>
            <a:endParaRPr lang="es-CL" b="1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r>
              <a:rPr lang="es-CL" dirty="0">
                <a:solidFill>
                  <a:schemeClr val="accent6"/>
                </a:solidFill>
                <a:latin typeface="Century Gothic" panose="020B0502020202020204" pitchFamily="34" charset="0"/>
              </a:rPr>
              <a:t>Desarrollaron diferentes modos de vida: </a:t>
            </a:r>
            <a:r>
              <a:rPr lang="es-CL" b="1" dirty="0">
                <a:solidFill>
                  <a:schemeClr val="accent6"/>
                </a:solidFill>
                <a:latin typeface="Century Gothic" panose="020B0502020202020204" pitchFamily="34" charset="0"/>
              </a:rPr>
              <a:t>nómades y sedentarios.</a:t>
            </a:r>
          </a:p>
          <a:p>
            <a:endParaRPr lang="es-CL" dirty="0">
              <a:latin typeface="Century Gothic" panose="020B0502020202020204" pitchFamily="34" charset="0"/>
            </a:endParaRPr>
          </a:p>
          <a:p>
            <a:endParaRPr lang="es-CL" dirty="0"/>
          </a:p>
        </p:txBody>
      </p:sp>
      <p:pic>
        <p:nvPicPr>
          <p:cNvPr id="4" name="Picture 4" descr="Juego Memorice - coleccionorigenes">
            <a:extLst>
              <a:ext uri="{FF2B5EF4-FFF2-40B4-BE49-F238E27FC236}">
                <a16:creationId xmlns:a16="http://schemas.microsoft.com/office/drawing/2014/main" id="{A9AE6E2C-371B-4405-97E8-C1F2A2981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194" y="1212246"/>
            <a:ext cx="4022249" cy="532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19CEFA9-8C9C-4F7D-8828-A8349BCAC53B}"/>
              </a:ext>
            </a:extLst>
          </p:cNvPr>
          <p:cNvSpPr txBox="1"/>
          <p:nvPr/>
        </p:nvSpPr>
        <p:spPr>
          <a:xfrm>
            <a:off x="10111409" y="264672"/>
            <a:ext cx="437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latin typeface="Century Gothic" panose="020B0502020202020204" pitchFamily="34" charset="0"/>
              </a:rPr>
              <a:t>1</a:t>
            </a:r>
          </a:p>
        </p:txBody>
      </p:sp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A97B66FB-EA0B-4893-886D-15D58B44FE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82469" y="1599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60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4EA706-3233-4794-B465-4FA772303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323"/>
            <a:ext cx="10515600" cy="1325563"/>
          </a:xfrm>
        </p:spPr>
        <p:txBody>
          <a:bodyPr/>
          <a:lstStyle/>
          <a:p>
            <a:r>
              <a:rPr lang="es-CL" b="1" dirty="0">
                <a:solidFill>
                  <a:srgbClr val="7030A0"/>
                </a:solidFill>
                <a:latin typeface="Century Gothic" panose="020B0502020202020204" pitchFamily="34" charset="0"/>
                <a:ea typeface="+mj-ea"/>
                <a:cs typeface="+mj-cs"/>
              </a:rPr>
              <a:t>Conocer sobre los aportes de los pueblos originarios.</a:t>
            </a:r>
            <a:endParaRPr lang="es-CL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F976B5-1691-4EA9-8DE9-B4CA06607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781714" cy="3104184"/>
          </a:xfrm>
        </p:spPr>
        <p:txBody>
          <a:bodyPr/>
          <a:lstStyle/>
          <a:p>
            <a:pPr algn="just"/>
            <a:r>
              <a:rPr lang="es-CL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s-CL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herencia</a:t>
            </a:r>
            <a:r>
              <a:rPr lang="es-CL" dirty="0">
                <a:solidFill>
                  <a:srgbClr val="002060"/>
                </a:solidFill>
                <a:latin typeface="Century Gothic" panose="020B0502020202020204" pitchFamily="34" charset="0"/>
              </a:rPr>
              <a:t> cultural de los pueblos originarios esta presente cuando comes, hablas, juegas, alivias enfermedades de manera natural, etc.  </a:t>
            </a:r>
          </a:p>
          <a:p>
            <a:endParaRPr lang="es-CL" dirty="0"/>
          </a:p>
        </p:txBody>
      </p:sp>
      <p:pic>
        <p:nvPicPr>
          <p:cNvPr id="1026" name="Picture 2" descr="Niños y niñas de 2 a 4 años | Chile Crece Contigo">
            <a:extLst>
              <a:ext uri="{FF2B5EF4-FFF2-40B4-BE49-F238E27FC236}">
                <a16:creationId xmlns:a16="http://schemas.microsoft.com/office/drawing/2014/main" id="{2B2245E4-9488-4FA2-9670-D6DF04CF5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02" y="4227422"/>
            <a:ext cx="2630557" cy="263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utores indígenas presentan libro sobre nueva constitución y pueblos  originarios - El Mostrador">
            <a:extLst>
              <a:ext uri="{FF2B5EF4-FFF2-40B4-BE49-F238E27FC236}">
                <a16:creationId xmlns:a16="http://schemas.microsoft.com/office/drawing/2014/main" id="{71E3E087-01A1-4961-871A-77A549FCD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311" y="4015363"/>
            <a:ext cx="43529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L DAÑO SE TRANSMITE DE GENERACIÓN EN GENERACION. Alejandro Jodorowsky –  CONEXIÓN UNIVERSAL">
            <a:extLst>
              <a:ext uri="{FF2B5EF4-FFF2-40B4-BE49-F238E27FC236}">
                <a16:creationId xmlns:a16="http://schemas.microsoft.com/office/drawing/2014/main" id="{B4C26159-4A6A-493F-84D8-D3A6AD240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547" y="3032832"/>
            <a:ext cx="4154658" cy="387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728798E-DFB7-45D4-A442-7F6CAF5E3F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0226" y="4558727"/>
            <a:ext cx="2852344" cy="845139"/>
          </a:xfrm>
          <a:prstGeom prst="rect">
            <a:avLst/>
          </a:prstGeom>
        </p:spPr>
      </p:pic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04216839-5687-4C05-9A0A-6CAEF636E4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95959" y="2842637"/>
            <a:ext cx="609600" cy="6096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A310963-4662-42A9-850E-159B13412269}"/>
              </a:ext>
            </a:extLst>
          </p:cNvPr>
          <p:cNvSpPr txBox="1"/>
          <p:nvPr/>
        </p:nvSpPr>
        <p:spPr>
          <a:xfrm>
            <a:off x="8633791" y="2947382"/>
            <a:ext cx="437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latin typeface="Century Gothic" panose="020B0502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125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3F43F7A-8DA4-4CDF-864D-838158407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200" y="1553798"/>
            <a:ext cx="10823713" cy="4351338"/>
          </a:xfrm>
        </p:spPr>
        <p:txBody>
          <a:bodyPr/>
          <a:lstStyle/>
          <a:p>
            <a:r>
              <a:rPr lang="es-CL" dirty="0">
                <a:solidFill>
                  <a:srgbClr val="7030A0"/>
                </a:solidFill>
                <a:latin typeface="Century Gothic" panose="020B0502020202020204" pitchFamily="34" charset="0"/>
              </a:rPr>
              <a:t>La palabra patrimonio proviene del latín "</a:t>
            </a:r>
            <a:r>
              <a:rPr lang="es-CL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patrimonium</a:t>
            </a:r>
            <a:r>
              <a:rPr lang="es-CL" dirty="0">
                <a:solidFill>
                  <a:srgbClr val="7030A0"/>
                </a:solidFill>
                <a:latin typeface="Century Gothic" panose="020B0502020202020204" pitchFamily="34" charset="0"/>
              </a:rPr>
              <a:t>" que significa recibido de nuestro padre. El patrimonio es un regalo que recibimos de nuestros antepasados, que debemos cuidar y preservar para entregarlo a nuestros descendientes.</a:t>
            </a:r>
          </a:p>
        </p:txBody>
      </p:sp>
      <p:pic>
        <p:nvPicPr>
          <p:cNvPr id="5" name="Imagen 4" descr="Imagen que contiene niño, persona, interior, pequeño&#10;&#10;Descripción generada automáticamente">
            <a:extLst>
              <a:ext uri="{FF2B5EF4-FFF2-40B4-BE49-F238E27FC236}">
                <a16:creationId xmlns:a16="http://schemas.microsoft.com/office/drawing/2014/main" id="{C97B4BB4-EC92-4020-9305-110C5F31B1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436" y="3299791"/>
            <a:ext cx="6520371" cy="3351966"/>
          </a:xfrm>
          <a:prstGeom prst="rect">
            <a:avLst/>
          </a:prstGeom>
        </p:spPr>
      </p:pic>
      <p:sp>
        <p:nvSpPr>
          <p:cNvPr id="6" name="Flecha: curvada hacia arriba 5">
            <a:extLst>
              <a:ext uri="{FF2B5EF4-FFF2-40B4-BE49-F238E27FC236}">
                <a16:creationId xmlns:a16="http://schemas.microsoft.com/office/drawing/2014/main" id="{6C434F23-5720-427E-B5FA-0B856E311627}"/>
              </a:ext>
            </a:extLst>
          </p:cNvPr>
          <p:cNvSpPr/>
          <p:nvPr/>
        </p:nvSpPr>
        <p:spPr>
          <a:xfrm>
            <a:off x="5029356" y="5259111"/>
            <a:ext cx="2186609" cy="666289"/>
          </a:xfrm>
          <a:prstGeom prst="curvedUpArrow">
            <a:avLst>
              <a:gd name="adj1" fmla="val 25000"/>
              <a:gd name="adj2" fmla="val 50000"/>
              <a:gd name="adj3" fmla="val 309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7" name="Flecha: curvada hacia arriba 6">
            <a:extLst>
              <a:ext uri="{FF2B5EF4-FFF2-40B4-BE49-F238E27FC236}">
                <a16:creationId xmlns:a16="http://schemas.microsoft.com/office/drawing/2014/main" id="{DA202EB3-C8CA-4F5F-8B00-668991086190}"/>
              </a:ext>
            </a:extLst>
          </p:cNvPr>
          <p:cNvSpPr/>
          <p:nvPr/>
        </p:nvSpPr>
        <p:spPr>
          <a:xfrm>
            <a:off x="7580244" y="5369630"/>
            <a:ext cx="1934817" cy="666289"/>
          </a:xfrm>
          <a:prstGeom prst="curved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A4E8A75-58E7-48CB-816D-5EC3DFACB379}"/>
              </a:ext>
            </a:extLst>
          </p:cNvPr>
          <p:cNvSpPr/>
          <p:nvPr/>
        </p:nvSpPr>
        <p:spPr>
          <a:xfrm rot="20969201">
            <a:off x="21295" y="4914307"/>
            <a:ext cx="4265482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Heredar = Recibir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05A046F-B355-44D6-8E77-6E7E0E00B99A}"/>
              </a:ext>
            </a:extLst>
          </p:cNvPr>
          <p:cNvSpPr txBox="1"/>
          <p:nvPr/>
        </p:nvSpPr>
        <p:spPr>
          <a:xfrm>
            <a:off x="10709037" y="270266"/>
            <a:ext cx="702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/>
              <a:t>1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119D23B-A319-4F12-8C63-6C68D17257B3}"/>
              </a:ext>
            </a:extLst>
          </p:cNvPr>
          <p:cNvSpPr txBox="1"/>
          <p:nvPr/>
        </p:nvSpPr>
        <p:spPr>
          <a:xfrm>
            <a:off x="1451671" y="3780887"/>
            <a:ext cx="702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/>
              <a:t>2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5FFDE60C-21B4-4995-87BC-B9CFDD5CFD1E}"/>
              </a:ext>
            </a:extLst>
          </p:cNvPr>
          <p:cNvSpPr txBox="1">
            <a:spLocks/>
          </p:cNvSpPr>
          <p:nvPr/>
        </p:nvSpPr>
        <p:spPr>
          <a:xfrm>
            <a:off x="1778728" y="556394"/>
            <a:ext cx="9281492" cy="10089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Conectando con los Patrimonios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41717B8-F98B-438B-BDC8-04FF3CD5B6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48772">
            <a:off x="191649" y="280109"/>
            <a:ext cx="1621767" cy="759747"/>
          </a:xfrm>
          <a:prstGeom prst="rect">
            <a:avLst/>
          </a:prstGeom>
        </p:spPr>
      </p:pic>
      <p:pic>
        <p:nvPicPr>
          <p:cNvPr id="11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FF582E42-75DC-4CB6-90BE-004F1A035C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68113" y="259242"/>
            <a:ext cx="609600" cy="609600"/>
          </a:xfrm>
          <a:prstGeom prst="rect">
            <a:avLst/>
          </a:prstGeom>
        </p:spPr>
      </p:pic>
      <p:pic>
        <p:nvPicPr>
          <p:cNvPr id="1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C6E93635-B8C0-438D-BA8B-81CF6D7078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09489" y="38090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30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0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291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38DD1F-CA38-4146-B1DB-279B7BA38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7829" y="505675"/>
            <a:ext cx="7364151" cy="1286160"/>
          </a:xfrm>
        </p:spPr>
        <p:txBody>
          <a:bodyPr anchor="b">
            <a:noAutofit/>
          </a:bodyPr>
          <a:lstStyle/>
          <a:p>
            <a:r>
              <a:rPr lang="es-CL" sz="4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¿Qué recibimos de nuestros pueblos originarios?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7279990-F294-460D-B37A-4D055BB90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7829" y="2438400"/>
            <a:ext cx="7231649" cy="3785419"/>
          </a:xfrm>
        </p:spPr>
        <p:txBody>
          <a:bodyPr>
            <a:normAutofit/>
          </a:bodyPr>
          <a:lstStyle/>
          <a:p>
            <a:pPr marL="342900" indent="-342900">
              <a:buAutoNum type="arabicParenR"/>
            </a:pPr>
            <a:r>
              <a:rPr lang="es-ES" b="1" dirty="0">
                <a:solidFill>
                  <a:srgbClr val="CC00FF"/>
                </a:solidFill>
                <a:latin typeface="Century Gothic" panose="020B0502020202020204" pitchFamily="34" charset="0"/>
                <a:ea typeface="+mj-ea"/>
                <a:cs typeface="+mj-cs"/>
              </a:rPr>
              <a:t> Medicina natural </a:t>
            </a:r>
            <a:r>
              <a:rPr lang="es-ES" dirty="0">
                <a:solidFill>
                  <a:srgbClr val="CC00FF"/>
                </a:solidFill>
                <a:latin typeface="Century Gothic" panose="020B0502020202020204" pitchFamily="34" charset="0"/>
                <a:ea typeface="+mj-ea"/>
                <a:cs typeface="+mj-cs"/>
                <a:sym typeface="Wingdings" panose="05000000000000000000" pitchFamily="2" charset="2"/>
              </a:rPr>
              <a:t></a:t>
            </a:r>
            <a:r>
              <a:rPr lang="es-ES" dirty="0">
                <a:solidFill>
                  <a:srgbClr val="CC00FF"/>
                </a:solidFill>
                <a:latin typeface="Century Gothic" panose="020B0502020202020204" pitchFamily="34" charset="0"/>
                <a:ea typeface="+mj-ea"/>
                <a:cs typeface="+mj-cs"/>
              </a:rPr>
              <a:t>personas recurren a medicamentos preparados en base a plantas, igual como lo hacían los pueblos originarios.</a:t>
            </a:r>
            <a:endParaRPr lang="es-CL" dirty="0">
              <a:solidFill>
                <a:srgbClr val="CC00FF"/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endParaRPr lang="es-CL" sz="2000" dirty="0"/>
          </a:p>
        </p:txBody>
      </p:sp>
      <p:pic>
        <p:nvPicPr>
          <p:cNvPr id="2050" name="Picture 2" descr="Las pandemias y el pueblo mapuche – Palabra Pública">
            <a:extLst>
              <a:ext uri="{FF2B5EF4-FFF2-40B4-BE49-F238E27FC236}">
                <a16:creationId xmlns:a16="http://schemas.microsoft.com/office/drawing/2014/main" id="{49A60721-A299-47BA-98C0-111E8874D3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1" r="30234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76D5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Medicina natural, múltiples beneficios para la salud - elinformador">
            <a:extLst>
              <a:ext uri="{FF2B5EF4-FFF2-40B4-BE49-F238E27FC236}">
                <a16:creationId xmlns:a16="http://schemas.microsoft.com/office/drawing/2014/main" id="{64D77316-4A33-4555-A387-44501F873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594" y="4173344"/>
            <a:ext cx="4030084" cy="268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D60517EA-68C1-4515-B221-A459D66F19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25792" y="4595191"/>
            <a:ext cx="609600" cy="6096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3CAB4D5-18C6-41A8-B5ED-8092DE7F0D5D}"/>
              </a:ext>
            </a:extLst>
          </p:cNvPr>
          <p:cNvSpPr txBox="1"/>
          <p:nvPr/>
        </p:nvSpPr>
        <p:spPr>
          <a:xfrm>
            <a:off x="5611013" y="4699936"/>
            <a:ext cx="437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latin typeface="Century Gothic" panose="020B0502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9640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A17821AE-E04C-4CC8-B024-AF29C1C57B9D}"/>
              </a:ext>
            </a:extLst>
          </p:cNvPr>
          <p:cNvSpPr txBox="1">
            <a:spLocks/>
          </p:cNvSpPr>
          <p:nvPr/>
        </p:nvSpPr>
        <p:spPr>
          <a:xfrm>
            <a:off x="4787981" y="463643"/>
            <a:ext cx="7298002" cy="12861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¿</a:t>
            </a:r>
            <a:r>
              <a:rPr lang="en-US" sz="4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Qué</a:t>
            </a:r>
            <a:r>
              <a:rPr lang="en-US" sz="4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recibimos</a:t>
            </a:r>
            <a:r>
              <a:rPr lang="en-US" sz="4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de </a:t>
            </a:r>
            <a:r>
              <a:rPr lang="en-US" sz="4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nuestros</a:t>
            </a:r>
            <a:r>
              <a:rPr lang="en-US" sz="4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pueblos </a:t>
            </a:r>
            <a:r>
              <a:rPr lang="en-US" sz="4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originarios</a:t>
            </a:r>
            <a:r>
              <a:rPr lang="en-US" sz="4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B3B5F8D-E20E-4635-BA58-947A5EE0B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5591" y="2213118"/>
            <a:ext cx="7450392" cy="4101384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 algn="just">
              <a:buNone/>
            </a:pPr>
            <a:r>
              <a:rPr lang="en-US" b="1" dirty="0">
                <a:solidFill>
                  <a:srgbClr val="CC00FF"/>
                </a:solidFill>
                <a:latin typeface="Century Gothic" panose="020B0502020202020204" pitchFamily="34" charset="0"/>
                <a:ea typeface="+mj-ea"/>
                <a:cs typeface="+mj-cs"/>
              </a:rPr>
              <a:t>2) </a:t>
            </a:r>
            <a:r>
              <a:rPr lang="en-US" b="1" dirty="0" err="1">
                <a:solidFill>
                  <a:srgbClr val="CC00FF"/>
                </a:solidFill>
                <a:latin typeface="Century Gothic" panose="020B0502020202020204" pitchFamily="34" charset="0"/>
                <a:ea typeface="+mj-ea"/>
                <a:cs typeface="+mj-cs"/>
              </a:rPr>
              <a:t>Platos</a:t>
            </a:r>
            <a:r>
              <a:rPr lang="en-US" b="1" dirty="0">
                <a:solidFill>
                  <a:srgbClr val="CC00FF"/>
                </a:solidFill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rgbClr val="CC00FF"/>
                </a:solidFill>
                <a:latin typeface="Century Gothic" panose="020B0502020202020204" pitchFamily="34" charset="0"/>
                <a:ea typeface="+mj-ea"/>
                <a:cs typeface="+mj-cs"/>
              </a:rPr>
              <a:t>típicos</a:t>
            </a:r>
            <a:r>
              <a:rPr lang="en-US" b="1" dirty="0">
                <a:solidFill>
                  <a:srgbClr val="CC00FF"/>
                </a:solidFill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lang="en-US" dirty="0">
                <a:solidFill>
                  <a:srgbClr val="CC00FF"/>
                </a:solidFill>
                <a:latin typeface="Century Gothic" panose="020B0502020202020204" pitchFamily="34" charset="0"/>
                <a:ea typeface="+mj-ea"/>
                <a:cs typeface="+mj-cs"/>
                <a:sym typeface="Wingdings" panose="05000000000000000000" pitchFamily="2" charset="2"/>
              </a:rPr>
              <a:t> </a:t>
            </a:r>
            <a:r>
              <a:rPr lang="es-CL" dirty="0">
                <a:solidFill>
                  <a:srgbClr val="CC00FF"/>
                </a:solidFill>
                <a:latin typeface="Century Gothic" panose="020B0502020202020204" pitchFamily="34" charset="0"/>
                <a:ea typeface="+mj-ea"/>
                <a:cs typeface="+mj-cs"/>
              </a:rPr>
              <a:t>La cocina mapuche se basa principalmente en la recolección de cereales y legumbres disponibles de acuerdo a la estación del año, honrando la fuerte conexión con la naturaleza que este pueblo originario lleva al centro de sus creencias y su vida diaria. </a:t>
            </a:r>
          </a:p>
          <a:p>
            <a:pPr marL="0" indent="0" algn="just">
              <a:buNone/>
            </a:pPr>
            <a:endParaRPr lang="en-US" dirty="0">
              <a:solidFill>
                <a:srgbClr val="CC00FF"/>
              </a:solidFill>
              <a:latin typeface="Century Gothic" panose="020B0502020202020204" pitchFamily="34" charset="0"/>
              <a:ea typeface="+mj-ea"/>
              <a:cs typeface="+mj-cs"/>
              <a:sym typeface="Wingdings" panose="05000000000000000000" pitchFamily="2" charset="2"/>
            </a:endParaRPr>
          </a:p>
          <a:p>
            <a:r>
              <a:rPr lang="en-US" dirty="0">
                <a:solidFill>
                  <a:srgbClr val="CC00FF"/>
                </a:solidFill>
                <a:latin typeface="Century Gothic" panose="020B0502020202020204" pitchFamily="34" charset="0"/>
                <a:ea typeface="+mj-ea"/>
                <a:cs typeface="+mj-cs"/>
                <a:sym typeface="Wingdings" panose="05000000000000000000" pitchFamily="2" charset="2"/>
              </a:rPr>
              <a:t>Un </a:t>
            </a:r>
            <a:r>
              <a:rPr lang="en-US" dirty="0" err="1">
                <a:solidFill>
                  <a:srgbClr val="CC00FF"/>
                </a:solidFill>
                <a:latin typeface="Century Gothic" panose="020B0502020202020204" pitchFamily="34" charset="0"/>
                <a:ea typeface="+mj-ea"/>
                <a:cs typeface="+mj-cs"/>
              </a:rPr>
              <a:t>plato</a:t>
            </a:r>
            <a:r>
              <a:rPr lang="en-US" dirty="0">
                <a:solidFill>
                  <a:srgbClr val="CC00FF"/>
                </a:solidFill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lang="en-US" dirty="0" err="1">
                <a:solidFill>
                  <a:srgbClr val="CC00FF"/>
                </a:solidFill>
                <a:latin typeface="Century Gothic" panose="020B0502020202020204" pitchFamily="34" charset="0"/>
                <a:ea typeface="+mj-ea"/>
                <a:cs typeface="+mj-cs"/>
              </a:rPr>
              <a:t>típico</a:t>
            </a:r>
            <a:r>
              <a:rPr lang="en-US" dirty="0">
                <a:solidFill>
                  <a:srgbClr val="CC00FF"/>
                </a:solidFill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lang="en-US" dirty="0" err="1">
                <a:solidFill>
                  <a:srgbClr val="CC00FF"/>
                </a:solidFill>
                <a:latin typeface="Century Gothic" panose="020B0502020202020204" pitchFamily="34" charset="0"/>
                <a:ea typeface="+mj-ea"/>
                <a:cs typeface="+mj-cs"/>
              </a:rPr>
              <a:t>mapuche</a:t>
            </a:r>
            <a:r>
              <a:rPr lang="en-US" dirty="0">
                <a:solidFill>
                  <a:srgbClr val="CC00FF"/>
                </a:solidFill>
                <a:latin typeface="Century Gothic" panose="020B0502020202020204" pitchFamily="34" charset="0"/>
                <a:ea typeface="+mj-ea"/>
                <a:cs typeface="+mj-cs"/>
              </a:rPr>
              <a:t> </a:t>
            </a:r>
          </a:p>
          <a:p>
            <a:pPr marL="0" indent="0">
              <a:buNone/>
            </a:pPr>
            <a:r>
              <a:rPr lang="en-US" dirty="0">
                <a:solidFill>
                  <a:srgbClr val="CC00FF"/>
                </a:solidFill>
                <a:latin typeface="Century Gothic" panose="020B0502020202020204" pitchFamily="34" charset="0"/>
                <a:ea typeface="+mj-ea"/>
                <a:cs typeface="+mj-cs"/>
              </a:rPr>
              <a:t>es el </a:t>
            </a:r>
            <a:r>
              <a:rPr lang="en-US" dirty="0" err="1">
                <a:solidFill>
                  <a:srgbClr val="CC00FF"/>
                </a:solidFill>
                <a:latin typeface="Century Gothic" panose="020B0502020202020204" pitchFamily="34" charset="0"/>
                <a:ea typeface="+mj-ea"/>
                <a:cs typeface="+mj-cs"/>
              </a:rPr>
              <a:t>charquicán</a:t>
            </a:r>
            <a:r>
              <a:rPr lang="en-US" dirty="0">
                <a:solidFill>
                  <a:srgbClr val="CC00FF"/>
                </a:solidFill>
                <a:latin typeface="Century Gothic" panose="020B0502020202020204" pitchFamily="34" charset="0"/>
                <a:ea typeface="+mj-ea"/>
                <a:cs typeface="+mj-cs"/>
              </a:rPr>
              <a:t>.</a:t>
            </a:r>
          </a:p>
          <a:p>
            <a:endParaRPr lang="en-US" sz="2000" dirty="0"/>
          </a:p>
        </p:txBody>
      </p:sp>
      <p:pic>
        <p:nvPicPr>
          <p:cNvPr id="3074" name="Picture 2" descr="Alimentación de los mapuches">
            <a:extLst>
              <a:ext uri="{FF2B5EF4-FFF2-40B4-BE49-F238E27FC236}">
                <a16:creationId xmlns:a16="http://schemas.microsoft.com/office/drawing/2014/main" id="{CBA9FE34-086B-40C5-B1A3-4339793303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5" r="28875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1C6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11 platos típicos que debes probar si visitas Chile">
            <a:extLst>
              <a:ext uri="{FF2B5EF4-FFF2-40B4-BE49-F238E27FC236}">
                <a16:creationId xmlns:a16="http://schemas.microsoft.com/office/drawing/2014/main" id="{069F8573-34E6-42B3-8B0C-8D36AF156C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4" r="2741"/>
          <a:stretch/>
        </p:blipFill>
        <p:spPr bwMode="auto">
          <a:xfrm>
            <a:off x="9664489" y="4954829"/>
            <a:ext cx="2126072" cy="143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4BB2EC34-406C-45CD-8900-AB90B71D10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5494" y="1273860"/>
            <a:ext cx="609600" cy="6096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59E34E9-EBB9-4998-96C9-BBAAD783DC56}"/>
              </a:ext>
            </a:extLst>
          </p:cNvPr>
          <p:cNvSpPr txBox="1"/>
          <p:nvPr/>
        </p:nvSpPr>
        <p:spPr>
          <a:xfrm>
            <a:off x="10727525" y="1350067"/>
            <a:ext cx="437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latin typeface="Century Gothic" panose="020B0502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9497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A84D5B43-7AC4-452D-A3E4-460D18B3CCD6}"/>
              </a:ext>
            </a:extLst>
          </p:cNvPr>
          <p:cNvSpPr txBox="1">
            <a:spLocks/>
          </p:cNvSpPr>
          <p:nvPr/>
        </p:nvSpPr>
        <p:spPr>
          <a:xfrm>
            <a:off x="4866956" y="634181"/>
            <a:ext cx="7104650" cy="12861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¿</a:t>
            </a:r>
            <a:r>
              <a:rPr lang="en-US" sz="4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Qué</a:t>
            </a:r>
            <a:r>
              <a:rPr lang="en-US" sz="4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recibimos</a:t>
            </a:r>
            <a:r>
              <a:rPr lang="en-US" sz="4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de </a:t>
            </a:r>
            <a:r>
              <a:rPr lang="en-US" sz="4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nuestros</a:t>
            </a:r>
            <a:r>
              <a:rPr lang="en-US" sz="4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pueblos </a:t>
            </a:r>
            <a:r>
              <a:rPr lang="en-US" sz="4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originarios</a:t>
            </a:r>
            <a:r>
              <a:rPr lang="en-US" sz="4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D2DF0D-BFE7-4D20-B16E-507997E36F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b="1" dirty="0">
                <a:solidFill>
                  <a:srgbClr val="CC00FF"/>
                </a:solidFill>
                <a:latin typeface="Century Gothic" panose="020B0502020202020204" pitchFamily="34" charset="0"/>
              </a:rPr>
              <a:t>3) Palabras/</a:t>
            </a:r>
            <a:r>
              <a:rPr lang="en-US" b="1" dirty="0" err="1">
                <a:solidFill>
                  <a:srgbClr val="CC00FF"/>
                </a:solidFill>
                <a:latin typeface="Century Gothic" panose="020B0502020202020204" pitchFamily="34" charset="0"/>
              </a:rPr>
              <a:t>Vocabulario</a:t>
            </a:r>
            <a:r>
              <a:rPr lang="en-US" b="1" dirty="0">
                <a:solidFill>
                  <a:srgbClr val="CC00FF"/>
                </a:solidFill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4100" name="Picture 4" descr="Materiales para la enseñanza y aprendizaje de Mapudungun, Kimeltuwe. | Arte  mapuche, Cultura mapuche, Simbologia mapuche">
            <a:extLst>
              <a:ext uri="{FF2B5EF4-FFF2-40B4-BE49-F238E27FC236}">
                <a16:creationId xmlns:a16="http://schemas.microsoft.com/office/drawing/2014/main" id="{D5734537-64EC-4E3D-B238-55596717F1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" t="-1067" r="1838" b="1063"/>
          <a:stretch/>
        </p:blipFill>
        <p:spPr bwMode="auto">
          <a:xfrm>
            <a:off x="-126444" y="-73051"/>
            <a:ext cx="4993400" cy="685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DCA2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id="{B2123FBB-358E-4E1B-8572-6B4B06252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5431" y="3052616"/>
            <a:ext cx="7022711" cy="205908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51BC216-1D11-402E-B0B6-D671567031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0337" y="5086268"/>
            <a:ext cx="5809957" cy="161925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8E361F5C-3833-4CBA-AA5E-C9EF67E9449D}"/>
              </a:ext>
            </a:extLst>
          </p:cNvPr>
          <p:cNvSpPr/>
          <p:nvPr/>
        </p:nvSpPr>
        <p:spPr>
          <a:xfrm>
            <a:off x="1775791" y="5791200"/>
            <a:ext cx="3091165" cy="9937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93D18FE5-BFF3-4827-9D4C-EE4271D805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47120" y="2165319"/>
            <a:ext cx="609600" cy="6096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98A9E2D-9B02-475D-8A00-207CEDC242C3}"/>
              </a:ext>
            </a:extLst>
          </p:cNvPr>
          <p:cNvSpPr txBox="1"/>
          <p:nvPr/>
        </p:nvSpPr>
        <p:spPr>
          <a:xfrm>
            <a:off x="10878353" y="2193422"/>
            <a:ext cx="437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latin typeface="Century Gothic" panose="020B0502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766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549</Words>
  <Application>Microsoft Office PowerPoint</Application>
  <PresentationFormat>Panorámica</PresentationFormat>
  <Paragraphs>53</Paragraphs>
  <Slides>12</Slides>
  <Notes>0</Notes>
  <HiddenSlides>0</HiddenSlides>
  <MMClips>13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Century Gothic</vt:lpstr>
      <vt:lpstr>Tema de Office</vt:lpstr>
      <vt:lpstr>Ciencias Sociales  Segundos básicos 2020</vt:lpstr>
      <vt:lpstr>Instrucciones:  1)Es muy importante que veas este ppt en modo de «presentación». 2) Cuando veas este ícono:         haz un click en él y escucharás las instrucciones. Los audios se escuchan según el orden numérico.  </vt:lpstr>
      <vt:lpstr>Presentación de PowerPoint</vt:lpstr>
      <vt:lpstr>Recordemos: Pueblos originarios</vt:lpstr>
      <vt:lpstr>Conocer sobre los aportes de los pueblos originarios.</vt:lpstr>
      <vt:lpstr>Presentación de PowerPoint</vt:lpstr>
      <vt:lpstr>¿Qué recibimos de nuestros pueblos originarios?</vt:lpstr>
      <vt:lpstr>Presentación de PowerPoint</vt:lpstr>
      <vt:lpstr>Presentación de PowerPoint</vt:lpstr>
      <vt:lpstr>Presentación de PowerPoint</vt:lpstr>
      <vt:lpstr>Presentación de PowerPoint</vt:lpstr>
      <vt:lpstr>Para finalizar: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Ciencias Sociales  Segundos básicos 2020</dc:title>
  <dc:creator>Fernanda Ortiz M</dc:creator>
  <cp:lastModifiedBy>Fernanda Ortiz M</cp:lastModifiedBy>
  <cp:revision>30</cp:revision>
  <dcterms:created xsi:type="dcterms:W3CDTF">2020-08-18T21:55:23Z</dcterms:created>
  <dcterms:modified xsi:type="dcterms:W3CDTF">2020-08-20T14:36:33Z</dcterms:modified>
</cp:coreProperties>
</file>