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7" r:id="rId5"/>
    <p:sldId id="286" r:id="rId6"/>
    <p:sldId id="274" r:id="rId7"/>
    <p:sldId id="281" r:id="rId8"/>
    <p:sldId id="283" r:id="rId9"/>
    <p:sldId id="284" r:id="rId10"/>
    <p:sldId id="273" r:id="rId11"/>
    <p:sldId id="285" r:id="rId12"/>
    <p:sldId id="287" r:id="rId13"/>
    <p:sldId id="266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2774"/>
    <a:srgbClr val="BC1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57186F-FFCE-4187-9A00-99D7981F5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9DB2D7-2167-4563-918C-8A87BCF6E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44CE19-0055-4596-BC26-523F57B68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822-F145-4711-8494-C5E62F8DA3FC}" type="datetimeFigureOut">
              <a:rPr lang="es-CL" smtClean="0"/>
              <a:t>22-07-2020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3ECD28-475D-43C2-B9AD-D2857374B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B33226-21F7-4286-89A9-A6C51B31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483-FCFE-4331-A050-F71848DE28E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738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9FCADE-A922-4F87-B1F2-32B76B07C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4DE191-7056-46F2-88FB-433D0EE0D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8453D5-ED76-4A2B-B10A-2A022E22E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822-F145-4711-8494-C5E62F8DA3FC}" type="datetimeFigureOut">
              <a:rPr lang="es-CL" smtClean="0"/>
              <a:t>22-07-2020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761932-59E5-4B31-A201-B8E87084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483C5D-3A50-40F6-B008-CA90CFF5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483-FCFE-4331-A050-F71848DE28E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831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F68706F-E50F-4032-884F-139626DE6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FC05A80-E2B7-47CA-93BC-B3DA183A4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7146C2-CB93-43B7-86AB-0C53308C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822-F145-4711-8494-C5E62F8DA3FC}" type="datetimeFigureOut">
              <a:rPr lang="es-CL" smtClean="0"/>
              <a:t>22-07-2020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5BB2DC-9AD0-4F5D-90F9-32036072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BA5779-67D6-445E-B45A-5C08EF7AF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483-FCFE-4331-A050-F71848DE28E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52879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37DE8A-2B8E-4BD9-808A-89DCD7374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33FCE2-B6D8-4E64-B395-A43C7B6B1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6CDF18-73C7-4A10-8632-DA9696E2F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822-F145-4711-8494-C5E62F8DA3FC}" type="datetimeFigureOut">
              <a:rPr lang="es-CL" smtClean="0"/>
              <a:t>22-07-2020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97B63E-2A85-4C3E-BA26-D50DBE827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8E821B-FB3E-46A2-A2E9-EF31BED98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483-FCFE-4331-A050-F71848DE28E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622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6D59F-88E3-4679-9A34-255E6B498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2634CA-0CE4-47A5-BFDE-820A5F0A1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8CDB53-F289-4217-949E-9AB476B10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822-F145-4711-8494-C5E62F8DA3FC}" type="datetimeFigureOut">
              <a:rPr lang="es-CL" smtClean="0"/>
              <a:t>22-07-2020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AC6E5A-DC32-49A2-91C7-0289DD85D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B5530F-9A03-440A-9DDC-4F5C1F38D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483-FCFE-4331-A050-F71848DE28E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8127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CEBC6-A09C-42D2-B8B7-20542809F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1ADA77-4EB9-4F92-A3F8-C1173A816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632B9B-EB4E-41B2-87DD-3D8DF3CA9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2B0F5E-97C3-424A-94C8-2C4C07EE9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822-F145-4711-8494-C5E62F8DA3FC}" type="datetimeFigureOut">
              <a:rPr lang="es-CL" smtClean="0"/>
              <a:t>22-07-2020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7FBE6F-AE18-401E-B03F-0B819193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3D5C62-57D9-4626-9CE0-17C09D95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483-FCFE-4331-A050-F71848DE28E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8075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BCE134-1448-4783-99A8-074301B79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963680-1BD9-4978-8549-CC1E302D7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99AA313-13EF-4FBC-8A11-5FE20CE216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51AFAA5-4A31-40A8-ACBF-3C77650A6C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6CA7AB9-2F9C-457C-84AD-B5D6B175E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4670A91-536C-4E0C-945C-EA6ACEE50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822-F145-4711-8494-C5E62F8DA3FC}" type="datetimeFigureOut">
              <a:rPr lang="es-CL" smtClean="0"/>
              <a:t>22-07-2020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5AE2804-9196-444F-BCDD-B324D77F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0500131-CAA0-4540-AA6F-E0A05665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483-FCFE-4331-A050-F71848DE28E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315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E69164-CF20-42A4-941E-CE09413B5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B9273D9-A1E1-4857-9CF5-AED9608E7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822-F145-4711-8494-C5E62F8DA3FC}" type="datetimeFigureOut">
              <a:rPr lang="es-CL" smtClean="0"/>
              <a:t>22-07-2020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AB79025-C7E5-49EB-8226-7C5A29629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30FFE6-3508-4087-AF28-5DB38932A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483-FCFE-4331-A050-F71848DE28E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6805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18A1003-EA65-4AB3-A537-5D34F40DC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822-F145-4711-8494-C5E62F8DA3FC}" type="datetimeFigureOut">
              <a:rPr lang="es-CL" smtClean="0"/>
              <a:t>22-07-2020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9683F1-7891-4778-825B-562DD978C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0344233-F177-450A-9933-49615AECC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483-FCFE-4331-A050-F71848DE28E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8470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F7C64-C675-457D-B283-C3FCF6397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74E8E6-9179-4851-AC9D-9BC45CC6B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97BA8F2-E400-4863-A327-713B5CEB9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E857D5-DEDF-4866-9007-55B83D8AE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822-F145-4711-8494-C5E62F8DA3FC}" type="datetimeFigureOut">
              <a:rPr lang="es-CL" smtClean="0"/>
              <a:t>22-07-2020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480632-1CB5-49F7-AF60-25819A492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A001AA-A652-48BB-9FEB-F7432196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483-FCFE-4331-A050-F71848DE28E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8572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8273D-50CC-45F2-90F1-9B9C5205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1EB19-53EC-417E-9C0B-0E1000A40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FF1B5E-4E84-413A-B3D0-F7612186E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954429-1974-4B77-8A5E-D33AE60F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4822-F145-4711-8494-C5E62F8DA3FC}" type="datetimeFigureOut">
              <a:rPr lang="es-CL" smtClean="0"/>
              <a:t>22-07-2020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3220E5-B007-414E-B5FE-C6466614A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7923D98-E245-4F2B-A990-DFABF9838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E0483-FCFE-4331-A050-F71848DE28E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798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8211A02-EC83-48CB-A7F5-2529D6AB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5DC72F-86F7-4EAC-A2A7-1C706EC12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CE6B17-D136-432B-9E54-3A4FF75A5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24822-F145-4711-8494-C5E62F8DA3FC}" type="datetimeFigureOut">
              <a:rPr lang="es-CL" smtClean="0"/>
              <a:t>22-07-2020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117DC9-20A4-4A56-8306-030EE3E17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41C961-128F-48F2-87E2-1DA289C8C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0483-FCFE-4331-A050-F71848DE28E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318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Fernanda.ortiz@ssccmanquehue.cl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mailto:Catalina.mongillo@ssccmanquehue.cl" TargetMode="External"/><Relationship Id="rId5" Type="http://schemas.openxmlformats.org/officeDocument/2006/relationships/hyperlink" Target="mailto:Ines.johnson@ssccmanquehue.cl" TargetMode="External"/><Relationship Id="rId4" Type="http://schemas.openxmlformats.org/officeDocument/2006/relationships/hyperlink" Target="mailto:Ignacia.delafuente@ssccmanquehue.cl" TargetMode="Externa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6.m4a"/><Relationship Id="rId7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FE4676-1A1D-4DD2-B37E-9484FE519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8255" y="120705"/>
            <a:ext cx="8433828" cy="1838740"/>
          </a:xfrm>
        </p:spPr>
        <p:txBody>
          <a:bodyPr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s-CL" sz="5400" b="1" u="sng" dirty="0">
                <a:latin typeface="Century Gothic" panose="020B0502020202020204" pitchFamily="34" charset="0"/>
              </a:rPr>
              <a:t>Ciencias Sociales </a:t>
            </a:r>
            <a:br>
              <a:rPr lang="es-CL" sz="5400" b="1" u="sng" dirty="0">
                <a:latin typeface="Century Gothic" panose="020B0502020202020204" pitchFamily="34" charset="0"/>
              </a:rPr>
            </a:br>
            <a:r>
              <a:rPr lang="es-CL" sz="5400" b="1" u="sng" dirty="0">
                <a:latin typeface="Century Gothic" panose="020B0502020202020204" pitchFamily="34" charset="0"/>
              </a:rPr>
              <a:t>Segundos básicos 2020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5E32AF51-3ED2-4138-B6F9-A8CBBD6B84E4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270236" y="2344837"/>
            <a:ext cx="9348180" cy="2252485"/>
          </a:xfrm>
          <a:prstGeom prst="rect">
            <a:avLst/>
          </a:prstGeom>
          <a:ln w="19050">
            <a:solidFill>
              <a:srgbClr val="0070C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CL" altLang="es-CL" b="1" dirty="0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Gran entendimiento de la unidad: </a:t>
            </a:r>
            <a:r>
              <a:rPr lang="es-CL" altLang="es-CL" dirty="0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Los estudiantes conocerán</a:t>
            </a:r>
            <a:r>
              <a:rPr lang="es-ES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es-ES" dirty="0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el modo de vida de los diferentes pueblos originarios de nuestro país, </a:t>
            </a:r>
            <a:r>
              <a:rPr lang="es-CL" dirty="0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comprendiendo que el ser humano tiene la capacidad de adaptarse al medio en el que vive, </a:t>
            </a:r>
            <a:r>
              <a:rPr lang="es-ES" dirty="0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valorando sus aportes ,conectándolos con nuestra forma de vida actual.</a:t>
            </a:r>
            <a:endParaRPr lang="es-CL" altLang="es-CL" dirty="0">
              <a:solidFill>
                <a:schemeClr val="tx2"/>
              </a:solidFill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2A3ED9-297A-4BCC-B517-8261CE0E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314" y="5928436"/>
            <a:ext cx="390525" cy="2857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CE5404E-307D-4A2D-B91A-9B45FFC28A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47" t="3285" r="30688" b="2802"/>
          <a:stretch/>
        </p:blipFill>
        <p:spPr>
          <a:xfrm>
            <a:off x="9692737" y="-106018"/>
            <a:ext cx="2499263" cy="74977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C33B05-8B90-40AC-8A39-CCC4082A2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230" y="4694729"/>
            <a:ext cx="4983371" cy="216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S.CC. MANQUEHUE (@sscc_manquehue) | Twitter">
            <a:extLst>
              <a:ext uri="{FF2B5EF4-FFF2-40B4-BE49-F238E27FC236}">
                <a16:creationId xmlns:a16="http://schemas.microsoft.com/office/drawing/2014/main" id="{5F9CDD57-77DB-4675-8219-3A20250C6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0681" cy="169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1F533E1-025D-4123-AE88-1DE21018A347}"/>
              </a:ext>
            </a:extLst>
          </p:cNvPr>
          <p:cNvSpPr txBox="1"/>
          <p:nvPr/>
        </p:nvSpPr>
        <p:spPr>
          <a:xfrm>
            <a:off x="1903675" y="4982714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A78EE21-2A93-44EB-9B93-ADB0379F3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19678" y="48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1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D6D23650-E795-4E2B-A2C9-42CEB1207D5C}"/>
              </a:ext>
            </a:extLst>
          </p:cNvPr>
          <p:cNvSpPr txBox="1">
            <a:spLocks/>
          </p:cNvSpPr>
          <p:nvPr/>
        </p:nvSpPr>
        <p:spPr>
          <a:xfrm>
            <a:off x="2639617" y="620688"/>
            <a:ext cx="7415847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dirty="0">
                <a:solidFill>
                  <a:srgbClr val="030CBD"/>
                </a:solidFill>
                <a:latin typeface="Century Gothic" panose="020B0502020202020204" pitchFamily="34" charset="0"/>
              </a:rPr>
              <a:t>Pueblos Originarios de Chile</a:t>
            </a:r>
            <a:br>
              <a:rPr lang="es-ES" sz="3600" dirty="0">
                <a:solidFill>
                  <a:srgbClr val="030CBD"/>
                </a:solidFill>
                <a:latin typeface="Century Gothic" panose="020B0502020202020204" pitchFamily="34" charset="0"/>
              </a:rPr>
            </a:br>
            <a:endParaRPr lang="es-CL" sz="3600" dirty="0">
              <a:solidFill>
                <a:srgbClr val="030CBD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4 Rectángulo redondeado">
            <a:extLst>
              <a:ext uri="{FF2B5EF4-FFF2-40B4-BE49-F238E27FC236}">
                <a16:creationId xmlns:a16="http://schemas.microsoft.com/office/drawing/2014/main" id="{C985DEF1-E120-4DB9-8E65-727B8209C3A2}"/>
              </a:ext>
            </a:extLst>
          </p:cNvPr>
          <p:cNvSpPr/>
          <p:nvPr/>
        </p:nvSpPr>
        <p:spPr>
          <a:xfrm>
            <a:off x="6728758" y="1549618"/>
            <a:ext cx="3948776" cy="72007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Yaganes o Yámana</a:t>
            </a:r>
          </a:p>
        </p:txBody>
      </p:sp>
      <p:sp>
        <p:nvSpPr>
          <p:cNvPr id="7" name="6 Flecha derecha">
            <a:extLst>
              <a:ext uri="{FF2B5EF4-FFF2-40B4-BE49-F238E27FC236}">
                <a16:creationId xmlns:a16="http://schemas.microsoft.com/office/drawing/2014/main" id="{B79D6BD3-50F3-4C08-B880-F1A2AD91E6FA}"/>
              </a:ext>
            </a:extLst>
          </p:cNvPr>
          <p:cNvSpPr/>
          <p:nvPr/>
        </p:nvSpPr>
        <p:spPr>
          <a:xfrm rot="5400000">
            <a:off x="8405159" y="2545348"/>
            <a:ext cx="884566" cy="75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8" name="7 Rectángulo redondeado">
            <a:extLst>
              <a:ext uri="{FF2B5EF4-FFF2-40B4-BE49-F238E27FC236}">
                <a16:creationId xmlns:a16="http://schemas.microsoft.com/office/drawing/2014/main" id="{6D9EC0DE-0474-4F18-B3A2-F126AAF56A22}"/>
              </a:ext>
            </a:extLst>
          </p:cNvPr>
          <p:cNvSpPr/>
          <p:nvPr/>
        </p:nvSpPr>
        <p:spPr>
          <a:xfrm>
            <a:off x="6906091" y="3571963"/>
            <a:ext cx="3771443" cy="30243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Habitaron el extremo sur de nuestro país. </a:t>
            </a:r>
          </a:p>
          <a:p>
            <a:pPr algn="ctr"/>
            <a:endParaRPr lang="es-MX" sz="1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MX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Se desplazaban en canoas fabricadas de corteza de árbol.</a:t>
            </a:r>
          </a:p>
          <a:p>
            <a:pPr algn="ctr"/>
            <a:endParaRPr lang="es-MX" sz="1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MX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Se dedicaban a la caza, recolección y pesca. </a:t>
            </a:r>
          </a:p>
          <a:p>
            <a:pPr algn="ctr"/>
            <a:endParaRPr lang="es-MX" sz="1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MX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Usaban cueros de lobo marino o nutria  para protegerse del frío.</a:t>
            </a:r>
            <a:endParaRPr lang="es-CL" sz="1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colorear dia de los pueblos originarios de Chile | Pueblo indígena, Pueblos  originarios chile, Originario">
            <a:extLst>
              <a:ext uri="{FF2B5EF4-FFF2-40B4-BE49-F238E27FC236}">
                <a16:creationId xmlns:a16="http://schemas.microsoft.com/office/drawing/2014/main" id="{6540783F-2A6C-4C4A-9F3E-AB54D28FB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66" y="1713551"/>
            <a:ext cx="3335830" cy="471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62FABC4-E48E-4159-BC1C-B37097C1D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5078" y="2478547"/>
            <a:ext cx="609600" cy="6096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73C336A-E7DC-48F0-A706-93AF6027CA59}"/>
              </a:ext>
            </a:extLst>
          </p:cNvPr>
          <p:cNvSpPr/>
          <p:nvPr/>
        </p:nvSpPr>
        <p:spPr>
          <a:xfrm>
            <a:off x="10830569" y="2528863"/>
            <a:ext cx="314509" cy="391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b="1" dirty="0">
                <a:solidFill>
                  <a:prstClr val="black"/>
                </a:solidFill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166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D6D23650-E795-4E2B-A2C9-42CEB1207D5C}"/>
              </a:ext>
            </a:extLst>
          </p:cNvPr>
          <p:cNvSpPr txBox="1">
            <a:spLocks/>
          </p:cNvSpPr>
          <p:nvPr/>
        </p:nvSpPr>
        <p:spPr>
          <a:xfrm>
            <a:off x="2639617" y="620688"/>
            <a:ext cx="7415847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5300" dirty="0">
                <a:solidFill>
                  <a:srgbClr val="030CBD"/>
                </a:solidFill>
                <a:latin typeface="Century Gothic" panose="020B0502020202020204" pitchFamily="34" charset="0"/>
              </a:rPr>
              <a:t>Pueblos Originarios de Chile</a:t>
            </a:r>
            <a:br>
              <a:rPr lang="es-ES" sz="3100" dirty="0">
                <a:solidFill>
                  <a:srgbClr val="030CBD"/>
                </a:solidFill>
              </a:rPr>
            </a:br>
            <a:endParaRPr lang="es-CL" sz="3100" dirty="0">
              <a:solidFill>
                <a:srgbClr val="030CBD"/>
              </a:solidFill>
            </a:endParaRPr>
          </a:p>
        </p:txBody>
      </p:sp>
      <p:sp>
        <p:nvSpPr>
          <p:cNvPr id="6" name="4 Rectángulo redondeado">
            <a:extLst>
              <a:ext uri="{FF2B5EF4-FFF2-40B4-BE49-F238E27FC236}">
                <a16:creationId xmlns:a16="http://schemas.microsoft.com/office/drawing/2014/main" id="{C985DEF1-E120-4DB9-8E65-727B8209C3A2}"/>
              </a:ext>
            </a:extLst>
          </p:cNvPr>
          <p:cNvSpPr/>
          <p:nvPr/>
        </p:nvSpPr>
        <p:spPr>
          <a:xfrm>
            <a:off x="6106688" y="1549618"/>
            <a:ext cx="3948776" cy="72007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Pehuenches</a:t>
            </a:r>
          </a:p>
        </p:txBody>
      </p:sp>
      <p:sp>
        <p:nvSpPr>
          <p:cNvPr id="7" name="6 Flecha derecha">
            <a:extLst>
              <a:ext uri="{FF2B5EF4-FFF2-40B4-BE49-F238E27FC236}">
                <a16:creationId xmlns:a16="http://schemas.microsoft.com/office/drawing/2014/main" id="{B79D6BD3-50F3-4C08-B880-F1A2AD91E6FA}"/>
              </a:ext>
            </a:extLst>
          </p:cNvPr>
          <p:cNvSpPr/>
          <p:nvPr/>
        </p:nvSpPr>
        <p:spPr>
          <a:xfrm rot="5400000">
            <a:off x="7638793" y="2459357"/>
            <a:ext cx="884566" cy="75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8" name="7 Rectángulo redondeado">
            <a:extLst>
              <a:ext uri="{FF2B5EF4-FFF2-40B4-BE49-F238E27FC236}">
                <a16:creationId xmlns:a16="http://schemas.microsoft.com/office/drawing/2014/main" id="{6D9EC0DE-0474-4F18-B3A2-F126AAF56A22}"/>
              </a:ext>
            </a:extLst>
          </p:cNvPr>
          <p:cNvSpPr/>
          <p:nvPr/>
        </p:nvSpPr>
        <p:spPr>
          <a:xfrm>
            <a:off x="6257761" y="3429000"/>
            <a:ext cx="3771443" cy="30243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sz="1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/>
            <a:endParaRPr lang="es-CL" sz="1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Su nombre proviene del Piñón, fruto de la Araucaria.</a:t>
            </a:r>
          </a:p>
          <a:p>
            <a:pPr algn="ctr"/>
            <a:endParaRPr lang="es-CL" sz="1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Habitaban la zona central, pero sus perfil nómade los llevó incluso a habitar la zona sur.</a:t>
            </a:r>
          </a:p>
          <a:p>
            <a:pPr algn="ctr"/>
            <a:endParaRPr lang="es-CL" sz="1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Los Pehuenche son especialmente recolectores de piñones, además recolectaban frutos y cazaban.</a:t>
            </a:r>
          </a:p>
          <a:p>
            <a:pPr algn="ctr"/>
            <a:endParaRPr lang="es-CL" dirty="0"/>
          </a:p>
          <a:p>
            <a:pPr algn="ctr"/>
            <a:endParaRPr lang="es-CL" sz="1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98" name="Picture 2" descr="Los pehuenches">
            <a:extLst>
              <a:ext uri="{FF2B5EF4-FFF2-40B4-BE49-F238E27FC236}">
                <a16:creationId xmlns:a16="http://schemas.microsoft.com/office/drawing/2014/main" id="{9956C991-5DEE-447B-9DCD-5C929AA14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20" y="1825130"/>
            <a:ext cx="3651726" cy="425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ñones De Araucaria En La Hierba. Fotos, Retratos, Imágenes Y Fotografía  De Archivo Libres De Derecho. Image 39091469.">
            <a:extLst>
              <a:ext uri="{FF2B5EF4-FFF2-40B4-BE49-F238E27FC236}">
                <a16:creationId xmlns:a16="http://schemas.microsoft.com/office/drawing/2014/main" id="{5CCBB9C6-504F-4564-8C4D-EA5881691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7" b="19491"/>
          <a:stretch/>
        </p:blipFill>
        <p:spPr bwMode="auto">
          <a:xfrm>
            <a:off x="10424661" y="4089084"/>
            <a:ext cx="1583957" cy="161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do lo que debes saber de la Araucaria, el árbol nacional de Chile | Chile  Travel">
            <a:extLst>
              <a:ext uri="{FF2B5EF4-FFF2-40B4-BE49-F238E27FC236}">
                <a16:creationId xmlns:a16="http://schemas.microsoft.com/office/drawing/2014/main" id="{51C35601-A06A-42AC-809F-DC753E79D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0" y="5720472"/>
            <a:ext cx="1950720" cy="103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E8887D3-A149-46D7-B024-171A1BA15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9505" y="2087756"/>
            <a:ext cx="609600" cy="6096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AC74D2D-9ECE-413C-B23B-7F688245948E}"/>
              </a:ext>
            </a:extLst>
          </p:cNvPr>
          <p:cNvSpPr/>
          <p:nvPr/>
        </p:nvSpPr>
        <p:spPr>
          <a:xfrm>
            <a:off x="10916797" y="2196572"/>
            <a:ext cx="314509" cy="391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b="1" dirty="0">
                <a:solidFill>
                  <a:prstClr val="black"/>
                </a:solidFill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293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496328-A1D7-4EA0-9B1C-7E885E310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974" y="85948"/>
            <a:ext cx="7550426" cy="1325563"/>
          </a:xfrm>
        </p:spPr>
        <p:txBody>
          <a:bodyPr/>
          <a:lstStyle/>
          <a:p>
            <a:r>
              <a:rPr lang="es-CL" b="1" u="sng" dirty="0">
                <a:solidFill>
                  <a:schemeClr val="accent4"/>
                </a:solidFill>
                <a:latin typeface="Century Gothic" panose="020B0502020202020204" pitchFamily="34" charset="0"/>
              </a:rPr>
              <a:t>Pueblos nómades de Chile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007972D-1695-4018-A3FB-7C44F1F38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53473" y="1285461"/>
            <a:ext cx="9137974" cy="5463304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98922B7-D455-4FF3-95C1-DF22A4F1B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5078" y="980661"/>
            <a:ext cx="609600" cy="6096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F08BC86-2CD7-4817-83D2-8D8AABF3A781}"/>
              </a:ext>
            </a:extLst>
          </p:cNvPr>
          <p:cNvSpPr/>
          <p:nvPr/>
        </p:nvSpPr>
        <p:spPr>
          <a:xfrm>
            <a:off x="10763022" y="980661"/>
            <a:ext cx="314509" cy="391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b="1" dirty="0">
                <a:solidFill>
                  <a:prstClr val="black"/>
                </a:solidFill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1933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C8D17F-4789-4F5A-883C-F55D5ADBC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96" y="192848"/>
            <a:ext cx="5602357" cy="1228966"/>
          </a:xfrm>
        </p:spPr>
        <p:txBody>
          <a:bodyPr/>
          <a:lstStyle/>
          <a:p>
            <a:r>
              <a:rPr lang="es-CL" b="1" dirty="0">
                <a:solidFill>
                  <a:srgbClr val="7030A0"/>
                </a:solidFill>
                <a:latin typeface="Century Gothic" panose="020B0502020202020204" pitchFamily="34" charset="0"/>
              </a:rPr>
              <a:t>Para finalizar: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6D8D21-1760-4511-830A-19E9AF43E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5" y="1421813"/>
            <a:ext cx="9356034" cy="447923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s-CL" dirty="0">
                <a:latin typeface="Century Gothic" panose="020B0502020202020204" pitchFamily="34" charset="0"/>
              </a:rPr>
              <a:t>¿Qué te llamó la atención de la forma de vida nómade?, ¿Qué te hace decir eso?</a:t>
            </a:r>
          </a:p>
          <a:p>
            <a:pPr>
              <a:lnSpc>
                <a:spcPct val="100000"/>
              </a:lnSpc>
            </a:pPr>
            <a:endParaRPr lang="es-CL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s-CL" dirty="0">
                <a:latin typeface="Century Gothic" panose="020B0502020202020204" pitchFamily="34" charset="0"/>
              </a:rPr>
              <a:t>¿Crees que a los pueblos nómades les costaba adaptarse a una nueva forma de vida cada vez que se trasladaban?, ¿Qué te hace decir eso?</a:t>
            </a:r>
          </a:p>
          <a:p>
            <a:pPr>
              <a:lnSpc>
                <a:spcPct val="100000"/>
              </a:lnSpc>
            </a:pPr>
            <a:endParaRPr lang="es-CL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s-CL" dirty="0">
                <a:latin typeface="Century Gothic" panose="020B0502020202020204" pitchFamily="34" charset="0"/>
              </a:rPr>
              <a:t>¡Manos a la obra! Guía de estudio. </a:t>
            </a:r>
          </a:p>
          <a:p>
            <a:pPr>
              <a:lnSpc>
                <a:spcPct val="100000"/>
              </a:lnSpc>
            </a:pPr>
            <a:endParaRPr lang="es-CL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s-CL" dirty="0">
                <a:latin typeface="Century Gothic" panose="020B0502020202020204" pitchFamily="34" charset="0"/>
              </a:rPr>
              <a:t>Próxima clase </a:t>
            </a:r>
            <a:r>
              <a:rPr lang="es-CL" dirty="0">
                <a:latin typeface="Century Gothic" panose="020B0502020202020204" pitchFamily="34" charset="0"/>
                <a:sym typeface="Wingdings" panose="05000000000000000000" pitchFamily="2" charset="2"/>
              </a:rPr>
              <a:t>  Clases online.</a:t>
            </a:r>
            <a:endParaRPr lang="es-CL" dirty="0">
              <a:latin typeface="Century Gothic" panose="020B0502020202020204" pitchFamily="34" charset="0"/>
            </a:endParaRPr>
          </a:p>
        </p:txBody>
      </p:sp>
      <p:pic>
        <p:nvPicPr>
          <p:cNvPr id="6146" name="Picture 2" descr="Pin en m">
            <a:extLst>
              <a:ext uri="{FF2B5EF4-FFF2-40B4-BE49-F238E27FC236}">
                <a16:creationId xmlns:a16="http://schemas.microsoft.com/office/drawing/2014/main" id="{92B7CD72-AA5C-4B0D-A6CD-BF5C46898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9"/>
          <a:stretch/>
        </p:blipFill>
        <p:spPr bwMode="auto">
          <a:xfrm>
            <a:off x="8968409" y="34166"/>
            <a:ext cx="3104322" cy="277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EF6A1CD-3775-4EAC-BB72-D41C21C5A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230" y="4903930"/>
            <a:ext cx="6087501" cy="1919904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E8291D5-3132-49E4-9885-1B2CFF66D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58826" y="347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4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A326A-3C9B-4225-8882-229B127DF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449" y="168813"/>
            <a:ext cx="11676186" cy="4276580"/>
          </a:xfrm>
          <a:noFill/>
          <a:ln w="19050">
            <a:solidFill>
              <a:srgbClr val="C00000"/>
            </a:solidFill>
            <a:prstDash val="lgDash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s-CL" sz="3200" b="1" dirty="0">
                <a:latin typeface="Century Gothic" panose="020B0502020202020204" pitchFamily="34" charset="0"/>
              </a:rPr>
              <a:t>Instrucciones: </a:t>
            </a:r>
            <a:br>
              <a:rPr lang="es-CL" sz="3200" b="1" dirty="0">
                <a:latin typeface="Century Gothic" panose="020B0502020202020204" pitchFamily="34" charset="0"/>
              </a:rPr>
            </a:br>
            <a:r>
              <a:rPr lang="es-CL" sz="3200" dirty="0">
                <a:latin typeface="Century Gothic" panose="020B0502020202020204" pitchFamily="34" charset="0"/>
              </a:rPr>
              <a:t>1)Es muy importante que veas este </a:t>
            </a:r>
            <a:r>
              <a:rPr lang="es-CL" sz="3200" dirty="0" err="1">
                <a:latin typeface="Century Gothic" panose="020B0502020202020204" pitchFamily="34" charset="0"/>
              </a:rPr>
              <a:t>ppt</a:t>
            </a:r>
            <a:r>
              <a:rPr lang="es-CL" sz="3200" dirty="0">
                <a:latin typeface="Century Gothic" panose="020B0502020202020204" pitchFamily="34" charset="0"/>
              </a:rPr>
              <a:t> en modo de «presentación».</a:t>
            </a:r>
            <a:br>
              <a:rPr lang="es-CL" sz="3200" dirty="0">
                <a:latin typeface="Century Gothic" panose="020B0502020202020204" pitchFamily="34" charset="0"/>
              </a:rPr>
            </a:br>
            <a:r>
              <a:rPr lang="es-CL" sz="3200" dirty="0">
                <a:latin typeface="Century Gothic" panose="020B0502020202020204" pitchFamily="34" charset="0"/>
              </a:rPr>
              <a:t>2) Cuando veas este ícono:         haz un </a:t>
            </a:r>
            <a:r>
              <a:rPr lang="es-CL" sz="3200" dirty="0" err="1">
                <a:latin typeface="Century Gothic" panose="020B0502020202020204" pitchFamily="34" charset="0"/>
              </a:rPr>
              <a:t>click</a:t>
            </a:r>
            <a:r>
              <a:rPr lang="es-CL" sz="3200" dirty="0">
                <a:latin typeface="Century Gothic" panose="020B0502020202020204" pitchFamily="34" charset="0"/>
              </a:rPr>
              <a:t> en él y escucharás las instrucciones. Los audios se escuchan según el orden numérico. </a:t>
            </a:r>
            <a:br>
              <a:rPr lang="es-CL" sz="1800" dirty="0"/>
            </a:br>
            <a:endParaRPr lang="es-CL" sz="1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60F97C-C4D4-4293-B1B3-C8B0A1D7D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907" y="4779497"/>
            <a:ext cx="9245553" cy="190969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CL" sz="3200" b="1" dirty="0">
                <a:latin typeface="Century Gothic" panose="020B0502020202020204" pitchFamily="34" charset="0"/>
                <a:ea typeface="+mj-ea"/>
                <a:cs typeface="+mj-cs"/>
              </a:rPr>
              <a:t>Profesoras: </a:t>
            </a:r>
          </a:p>
          <a:p>
            <a:pPr algn="l"/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Ignacia De La Fuente2°A (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Ignacia.delafuente@ssccmanquehue.cl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)</a:t>
            </a:r>
          </a:p>
          <a:p>
            <a:pPr algn="l"/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Inés Johnson 2°B </a:t>
            </a:r>
            <a:r>
              <a:rPr lang="es-CL" sz="3200" dirty="0">
                <a:latin typeface="Century Gothic" panose="020B0502020202020204" pitchFamily="34" charset="0"/>
              </a:rPr>
              <a:t>(Mariai</a:t>
            </a:r>
            <a:r>
              <a:rPr lang="es-CL" sz="3200" dirty="0"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nes.johnson@ssccmanquehue.cl</a:t>
            </a:r>
            <a:r>
              <a:rPr lang="es-CL" sz="3200" dirty="0">
                <a:latin typeface="Century Gothic" panose="020B0502020202020204" pitchFamily="34" charset="0"/>
              </a:rPr>
              <a:t>)</a:t>
            </a:r>
            <a:endParaRPr lang="es-CL" sz="32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algn="l"/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Catalina </a:t>
            </a:r>
            <a:r>
              <a:rPr lang="es-CL" sz="3200" dirty="0" err="1">
                <a:latin typeface="Century Gothic" panose="020B0502020202020204" pitchFamily="34" charset="0"/>
                <a:ea typeface="+mj-ea"/>
                <a:cs typeface="+mj-cs"/>
              </a:rPr>
              <a:t>Mongillo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 2°C (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Catalina.mongillo@ssccmanquehue.cl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)</a:t>
            </a:r>
          </a:p>
          <a:p>
            <a:pPr algn="l"/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Fernanda Ortiz 2°D (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Fernanda.ortiz@ssccmanquehue.cl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)</a:t>
            </a:r>
          </a:p>
          <a:p>
            <a:endParaRPr lang="es-CL" dirty="0"/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9F84219-4E97-4FBF-9AB4-F52225E71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8942" y="2178148"/>
            <a:ext cx="609600" cy="609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954AC3-1AF1-4FEE-BE6A-DAC23991D9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3460" y="4779497"/>
            <a:ext cx="2588260" cy="190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8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4E9D7DA-2B0C-4581-92B6-E7D68E2AE9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047" y="4535967"/>
            <a:ext cx="8175082" cy="1598703"/>
          </a:xfrm>
          <a:ln w="25400">
            <a:solidFill>
              <a:srgbClr val="BC1A99"/>
            </a:solidFill>
            <a:prstDash val="sysDash"/>
          </a:ln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s-CL" u="sng" dirty="0">
                <a:solidFill>
                  <a:srgbClr val="BC1A99"/>
                </a:solidFill>
                <a:latin typeface="Century Gothic" panose="020B0502020202020204" pitchFamily="34" charset="0"/>
                <a:ea typeface="+mj-ea"/>
                <a:cs typeface="+mj-cs"/>
              </a:rPr>
              <a:t>Objetivo de la clase</a:t>
            </a:r>
            <a:r>
              <a:rPr lang="es-CL" dirty="0">
                <a:solidFill>
                  <a:srgbClr val="BC1A99"/>
                </a:solidFill>
                <a:latin typeface="Century Gothic" panose="020B0502020202020204" pitchFamily="34" charset="0"/>
                <a:ea typeface="+mj-ea"/>
                <a:cs typeface="+mj-cs"/>
              </a:rPr>
              <a:t>: </a:t>
            </a:r>
            <a:r>
              <a:rPr lang="es-ES" b="1" dirty="0">
                <a:solidFill>
                  <a:srgbClr val="BC1A99"/>
                </a:solidFill>
                <a:latin typeface="Century Gothic" panose="020B0502020202020204" pitchFamily="34" charset="0"/>
                <a:ea typeface="+mj-ea"/>
                <a:cs typeface="+mj-cs"/>
              </a:rPr>
              <a:t>Conocer y describir el modo de vida de los pueblos originarios nómades </a:t>
            </a:r>
            <a:r>
              <a:rPr lang="es-ES" dirty="0">
                <a:solidFill>
                  <a:srgbClr val="BC1A99"/>
                </a:solidFill>
                <a:latin typeface="Century Gothic" panose="020B0502020202020204" pitchFamily="34" charset="0"/>
                <a:ea typeface="+mj-ea"/>
                <a:cs typeface="+mj-cs"/>
              </a:rPr>
              <a:t>que habitaron Chile,  comprendiendo su adaptación al medio en el que viven.</a:t>
            </a:r>
            <a:endParaRPr lang="es-CL" dirty="0">
              <a:solidFill>
                <a:schemeClr val="tx2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7B3C009-75B7-461F-BEE5-62C0FB3F9C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3" y="17275"/>
            <a:ext cx="1102077" cy="128913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68CB9B-9C07-4DA9-97C0-124A769F151E}"/>
              </a:ext>
            </a:extLst>
          </p:cNvPr>
          <p:cNvSpPr txBox="1"/>
          <p:nvPr/>
        </p:nvSpPr>
        <p:spPr>
          <a:xfrm>
            <a:off x="1556114" y="162729"/>
            <a:ext cx="9717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b="1" u="sng" dirty="0">
                <a:solidFill>
                  <a:srgbClr val="A92774"/>
                </a:solidFill>
                <a:latin typeface="Century Gothic" panose="020B0502020202020204" pitchFamily="34" charset="0"/>
              </a:rPr>
              <a:t>Pueblos originarios de Chile</a:t>
            </a:r>
          </a:p>
        </p:txBody>
      </p:sp>
      <p:pic>
        <p:nvPicPr>
          <p:cNvPr id="13" name="Picture 2" descr="Resultado de imagen para pensar niños">
            <a:extLst>
              <a:ext uri="{FF2B5EF4-FFF2-40B4-BE49-F238E27FC236}">
                <a16:creationId xmlns:a16="http://schemas.microsoft.com/office/drawing/2014/main" id="{7C4B6211-C6C5-467E-8EA4-2B082FED5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r="25480"/>
          <a:stretch/>
        </p:blipFill>
        <p:spPr bwMode="auto">
          <a:xfrm>
            <a:off x="599671" y="2031340"/>
            <a:ext cx="1912886" cy="2002131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421DBC4-CF0F-4618-B4D5-77A10B2C5AC8}"/>
              </a:ext>
            </a:extLst>
          </p:cNvPr>
          <p:cNvSpPr txBox="1"/>
          <p:nvPr/>
        </p:nvSpPr>
        <p:spPr>
          <a:xfrm>
            <a:off x="1960822" y="1816667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088F41B-2684-4BAF-BA0D-9C6E9BE70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117" y="3534170"/>
            <a:ext cx="3314700" cy="3238500"/>
          </a:xfrm>
          <a:prstGeom prst="rect">
            <a:avLst/>
          </a:prstGeom>
        </p:spPr>
      </p:pic>
      <p:pic>
        <p:nvPicPr>
          <p:cNvPr id="2054" name="Picture 6" descr="Remo Decorativo de Madera Nativa Wangülen - 120 cm">
            <a:extLst>
              <a:ext uri="{FF2B5EF4-FFF2-40B4-BE49-F238E27FC236}">
                <a16:creationId xmlns:a16="http://schemas.microsoft.com/office/drawing/2014/main" id="{20730637-FF01-4027-9A06-240EFF3B6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258" y="1332270"/>
            <a:ext cx="7427742" cy="210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6A93FCA-10D4-4BA7-ABE7-52DDC9BBC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64964" y="1762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8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CD2B1-662C-4F89-943F-34E7034C8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" y="117318"/>
            <a:ext cx="8587409" cy="1094928"/>
          </a:xfrm>
        </p:spPr>
        <p:txBody>
          <a:bodyPr>
            <a:normAutofit fontScale="90000"/>
          </a:bodyPr>
          <a:lstStyle/>
          <a:p>
            <a:r>
              <a:rPr lang="es-CL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Recordemos: Pueblos originarios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2D8048-CA2F-4AC7-AB38-055356771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56194"/>
            <a:ext cx="7825193" cy="5084488"/>
          </a:xfrm>
        </p:spPr>
        <p:txBody>
          <a:bodyPr/>
          <a:lstStyle/>
          <a:p>
            <a:r>
              <a:rPr lang="es-CL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Los pueblos originarios </a:t>
            </a:r>
            <a:r>
              <a:rPr lang="es-CL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son los que habitaron el territorio chileno antes de la llegada de los españoles </a:t>
            </a:r>
            <a:r>
              <a:rPr lang="es-CL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Antepasados, HERENCIA.</a:t>
            </a:r>
          </a:p>
          <a:p>
            <a:endParaRPr lang="es-CL" b="1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es-CL" dirty="0">
                <a:solidFill>
                  <a:schemeClr val="accent1"/>
                </a:solidFill>
                <a:latin typeface="Century Gothic" panose="020B0502020202020204" pitchFamily="34" charset="0"/>
              </a:rPr>
              <a:t>Cada pueblo, aprendió a </a:t>
            </a:r>
            <a:r>
              <a:rPr lang="es-CL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convivir con las características del medio natural al que habitaban </a:t>
            </a:r>
            <a:r>
              <a:rPr lang="es-CL" b="1" dirty="0">
                <a:solidFill>
                  <a:schemeClr val="accent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Zonas de Chile.</a:t>
            </a:r>
          </a:p>
          <a:p>
            <a:endParaRPr lang="es-CL" b="1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es-CL" dirty="0">
                <a:solidFill>
                  <a:schemeClr val="accent6"/>
                </a:solidFill>
                <a:latin typeface="Century Gothic" panose="020B0502020202020204" pitchFamily="34" charset="0"/>
              </a:rPr>
              <a:t>Desarrollaron diferentes modos de vida: </a:t>
            </a:r>
            <a:r>
              <a:rPr lang="es-CL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nómades y sedentarios.</a:t>
            </a:r>
          </a:p>
          <a:p>
            <a:endParaRPr lang="es-CL" dirty="0">
              <a:latin typeface="Century Gothic" panose="020B0502020202020204" pitchFamily="34" charset="0"/>
            </a:endParaRPr>
          </a:p>
          <a:p>
            <a:endParaRPr lang="es-CL" dirty="0"/>
          </a:p>
        </p:txBody>
      </p:sp>
      <p:pic>
        <p:nvPicPr>
          <p:cNvPr id="4" name="Picture 4" descr="Juego Memorice - coleccionorigenes">
            <a:extLst>
              <a:ext uri="{FF2B5EF4-FFF2-40B4-BE49-F238E27FC236}">
                <a16:creationId xmlns:a16="http://schemas.microsoft.com/office/drawing/2014/main" id="{A9AE6E2C-371B-4405-97E8-C1F2A2981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194" y="1212246"/>
            <a:ext cx="4022249" cy="532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77D844C-8F67-4B38-943E-912F906A3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2713" y="159927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19CEFA9-8C9C-4F7D-8828-A8349BCAC53B}"/>
              </a:ext>
            </a:extLst>
          </p:cNvPr>
          <p:cNvSpPr txBox="1"/>
          <p:nvPr/>
        </p:nvSpPr>
        <p:spPr>
          <a:xfrm>
            <a:off x="10111409" y="264672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8860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36CA7-3925-454B-9B29-C141D013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5263"/>
            <a:ext cx="10515600" cy="1325563"/>
          </a:xfrm>
        </p:spPr>
        <p:txBody>
          <a:bodyPr/>
          <a:lstStyle/>
          <a:p>
            <a:r>
              <a:rPr lang="es-CL" b="1" u="sng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Pueblos nómades: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C88B50-FB28-4B44-A326-785E00C1B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94" y="1388304"/>
            <a:ext cx="11330609" cy="343548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Algunos pueblos originarios nómades se ubicaron cerca de la cordillera de los Andes y otros en el mar, canales e islas.</a:t>
            </a:r>
            <a:endParaRPr lang="es-CL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Estos pueblos, dependiendo de la zona geográfica en la que se encontraban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, debían trasladarse en busca de animales para 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cazar y frutos silvestres para recolectar y alimentarse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. Otros se 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dedicaron a la pesca, recolección de mariscos y caza de animales marinos.</a:t>
            </a:r>
            <a:endParaRPr lang="es-CL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C2059C-499E-4A81-B99C-2C446441B9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03"/>
          <a:stretch/>
        </p:blipFill>
        <p:spPr>
          <a:xfrm>
            <a:off x="6449575" y="4439479"/>
            <a:ext cx="5311729" cy="2223258"/>
          </a:xfrm>
          <a:prstGeom prst="rect">
            <a:avLst/>
          </a:prstGeom>
        </p:spPr>
      </p:pic>
      <p:pic>
        <p:nvPicPr>
          <p:cNvPr id="5" name="Picture 6" descr="Nómades Selk nam Roxana Castro Jurgensen - Artelista.com">
            <a:extLst>
              <a:ext uri="{FF2B5EF4-FFF2-40B4-BE49-F238E27FC236}">
                <a16:creationId xmlns:a16="http://schemas.microsoft.com/office/drawing/2014/main" id="{DFDF0F33-3871-469B-AAF5-5A4E31948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12847" r="5308" b="13000"/>
          <a:stretch/>
        </p:blipFill>
        <p:spPr bwMode="auto">
          <a:xfrm>
            <a:off x="278295" y="4918445"/>
            <a:ext cx="2822713" cy="174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7928E03-80F1-4429-A34D-AF466C31C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1304" y="248444"/>
            <a:ext cx="609600" cy="6096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B54A755-B797-4DC7-99C6-06E7F782937C}"/>
              </a:ext>
            </a:extLst>
          </p:cNvPr>
          <p:cNvSpPr txBox="1"/>
          <p:nvPr/>
        </p:nvSpPr>
        <p:spPr>
          <a:xfrm>
            <a:off x="7543800" y="315599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8448774-911C-44CD-8E57-320FC1CB5D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32826" y="5049252"/>
            <a:ext cx="609600" cy="6096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013E54A-2B18-4FB7-B4F3-275E543FBFBA}"/>
              </a:ext>
            </a:extLst>
          </p:cNvPr>
          <p:cNvSpPr txBox="1"/>
          <p:nvPr/>
        </p:nvSpPr>
        <p:spPr>
          <a:xfrm>
            <a:off x="4695505" y="5153997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952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5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563C872-F199-494F-AB25-CF30DD326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948" y="102627"/>
            <a:ext cx="9846365" cy="6697818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10A5562-78D0-4461-8D67-294B28019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3687" y="196742"/>
            <a:ext cx="609600" cy="609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713612A-3707-4C4C-9D7D-62A684A53294}"/>
              </a:ext>
            </a:extLst>
          </p:cNvPr>
          <p:cNvSpPr txBox="1"/>
          <p:nvPr/>
        </p:nvSpPr>
        <p:spPr>
          <a:xfrm>
            <a:off x="9939131" y="301487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4374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15765" y="365397"/>
            <a:ext cx="7415847" cy="72008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s-ES" sz="4000" dirty="0">
                <a:solidFill>
                  <a:srgbClr val="030CBD"/>
                </a:solidFill>
                <a:latin typeface="Century Gothic" panose="020B0502020202020204" pitchFamily="34" charset="0"/>
              </a:rPr>
              <a:t>Pueblos Originarios de Chile</a:t>
            </a:r>
            <a:br>
              <a:rPr lang="es-ES" sz="3100" dirty="0">
                <a:solidFill>
                  <a:srgbClr val="030CBD"/>
                </a:solidFill>
              </a:rPr>
            </a:br>
            <a:endParaRPr lang="es-CL" sz="3100" dirty="0">
              <a:solidFill>
                <a:srgbClr val="030CBD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307030" y="1129779"/>
            <a:ext cx="3948776" cy="72007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395697" y="1064574"/>
            <a:ext cx="3771443" cy="720079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/>
            <a:r>
              <a:rPr lang="es-ES" sz="2400" dirty="0">
                <a:solidFill>
                  <a:schemeClr val="dk1"/>
                </a:solidFill>
                <a:latin typeface="Century Gothic" panose="020B0502020202020204" pitchFamily="34" charset="0"/>
              </a:rPr>
              <a:t>Changos</a:t>
            </a:r>
            <a:endParaRPr lang="es-CL" sz="2400" dirty="0">
              <a:solidFill>
                <a:schemeClr val="dk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6395697" y="2924944"/>
            <a:ext cx="3771443" cy="33123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6567622" y="3068961"/>
            <a:ext cx="3363170" cy="3096344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Habitaban las costas entre los ríos Loa y Cachapoal.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Vivían de la pesca y de la caza de lobos marinos.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ES" sz="1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Se desplazaban en balsas de cuero de lobo inflado.</a:t>
            </a:r>
            <a:endParaRPr lang="es-CL" sz="1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6 Flecha derecha"/>
          <p:cNvSpPr/>
          <p:nvPr/>
        </p:nvSpPr>
        <p:spPr>
          <a:xfrm rot="5400000">
            <a:off x="7839135" y="2035171"/>
            <a:ext cx="884566" cy="75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102" y="1449500"/>
            <a:ext cx="4112906" cy="4569896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1EE6F6A-B7AA-4E88-B311-241D3C21B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5566" y="1784653"/>
            <a:ext cx="609600" cy="6096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C4F9E34-3BDD-46B4-B2C0-5ABAB25FAD56}"/>
              </a:ext>
            </a:extLst>
          </p:cNvPr>
          <p:cNvSpPr/>
          <p:nvPr/>
        </p:nvSpPr>
        <p:spPr>
          <a:xfrm>
            <a:off x="10753151" y="1849858"/>
            <a:ext cx="314509" cy="391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b="1" dirty="0">
                <a:solidFill>
                  <a:prstClr val="black"/>
                </a:solidFill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3400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15765" y="510914"/>
            <a:ext cx="7415847" cy="72008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s-ES" sz="4000" dirty="0">
                <a:solidFill>
                  <a:srgbClr val="030CBD"/>
                </a:solidFill>
                <a:latin typeface="Century Gothic" panose="020B0502020202020204" pitchFamily="34" charset="0"/>
              </a:rPr>
              <a:t>Pueblos Originarios de Chile</a:t>
            </a:r>
            <a:br>
              <a:rPr lang="es-ES" sz="3100" dirty="0">
                <a:solidFill>
                  <a:srgbClr val="030CBD"/>
                </a:solidFill>
              </a:rPr>
            </a:br>
            <a:endParaRPr lang="es-CL" sz="3100" dirty="0">
              <a:solidFill>
                <a:srgbClr val="030CBD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307030" y="1064573"/>
            <a:ext cx="3948776" cy="72007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395697" y="1064574"/>
            <a:ext cx="3771443" cy="720079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/>
            <a:r>
              <a:rPr lang="es-E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Alacalufes</a:t>
            </a:r>
            <a:endParaRPr lang="es-CL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6395697" y="2924944"/>
            <a:ext cx="3771443" cy="33123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6567622" y="3140968"/>
            <a:ext cx="3363170" cy="3096344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Pueblo nómade marino que se desplaza a entre el golfo de Penas y el estrecho de Magallanes.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ES" sz="1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La canoa constituía su verdadero hogar.  Esta era construida con cortezas de árboles.</a:t>
            </a:r>
            <a:endParaRPr lang="es-CL" sz="1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ES" sz="1600" b="1" dirty="0">
              <a:solidFill>
                <a:prstClr val="black"/>
              </a:solidFill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ES" sz="1600" b="1" dirty="0">
              <a:solidFill>
                <a:prstClr val="black"/>
              </a:solidFill>
            </a:endParaRPr>
          </a:p>
        </p:txBody>
      </p:sp>
      <p:sp>
        <p:nvSpPr>
          <p:cNvPr id="7" name="6 Flecha derecha"/>
          <p:cNvSpPr/>
          <p:nvPr/>
        </p:nvSpPr>
        <p:spPr>
          <a:xfrm rot="5400000">
            <a:off x="7769055" y="1983633"/>
            <a:ext cx="884566" cy="75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88" y="1602295"/>
            <a:ext cx="4221882" cy="4081152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A56886F-FDE4-4D50-ACFB-EE2CEC037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5322" y="1945498"/>
            <a:ext cx="609600" cy="6096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0CCA37F-23D4-441F-9DCC-EACDBA4384AB}"/>
              </a:ext>
            </a:extLst>
          </p:cNvPr>
          <p:cNvSpPr/>
          <p:nvPr/>
        </p:nvSpPr>
        <p:spPr>
          <a:xfrm>
            <a:off x="10790813" y="2054315"/>
            <a:ext cx="314509" cy="391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b="1" dirty="0">
                <a:solidFill>
                  <a:prstClr val="black"/>
                </a:solidFill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1825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15765" y="496477"/>
            <a:ext cx="7415847" cy="72008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s-ES" sz="4000" dirty="0">
                <a:solidFill>
                  <a:srgbClr val="030CBD"/>
                </a:solidFill>
                <a:latin typeface="Century Gothic" panose="020B0502020202020204" pitchFamily="34" charset="0"/>
              </a:rPr>
              <a:t>Pueblos Originarios de Chile</a:t>
            </a:r>
            <a:br>
              <a:rPr lang="es-ES" sz="3100" dirty="0">
                <a:solidFill>
                  <a:srgbClr val="030CBD"/>
                </a:solidFill>
              </a:rPr>
            </a:br>
            <a:endParaRPr lang="es-CL" sz="3100" dirty="0">
              <a:solidFill>
                <a:srgbClr val="030CBD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251680" y="1072540"/>
            <a:ext cx="3948776" cy="72007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395697" y="1064574"/>
            <a:ext cx="3771443" cy="720079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/>
            <a:r>
              <a:rPr lang="es-ES" sz="24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Onas</a:t>
            </a:r>
            <a:endParaRPr lang="es-CL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6395696" y="2924944"/>
            <a:ext cx="3771443" cy="30243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6456040" y="2852936"/>
            <a:ext cx="3711099" cy="3096345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Pueblo nómade terrestre que habitaba en la zona austral de nuestro país.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Se trasladaban en busca de frutos silvestres y animales que cazaban para alimentarse y vestirse.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ES" sz="1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Utilizaban pintura corporal que los protegía del frío y reflejaba su estado de ánimo. </a:t>
            </a:r>
          </a:p>
        </p:txBody>
      </p:sp>
      <p:sp>
        <p:nvSpPr>
          <p:cNvPr id="7" name="6 Flecha derecha"/>
          <p:cNvSpPr/>
          <p:nvPr/>
        </p:nvSpPr>
        <p:spPr>
          <a:xfrm rot="5400000">
            <a:off x="7743287" y="2009401"/>
            <a:ext cx="936103" cy="75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21" y="1340769"/>
            <a:ext cx="4057494" cy="4608511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AB9E5FE-FEC0-4274-9598-158C8F66D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3287" y="2080083"/>
            <a:ext cx="609600" cy="6096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0A086C48-3457-4A07-98A7-AC0189351FF3}"/>
              </a:ext>
            </a:extLst>
          </p:cNvPr>
          <p:cNvSpPr/>
          <p:nvPr/>
        </p:nvSpPr>
        <p:spPr>
          <a:xfrm>
            <a:off x="10578778" y="2116053"/>
            <a:ext cx="314509" cy="391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b="1" dirty="0">
                <a:solidFill>
                  <a:prstClr val="black"/>
                </a:solidFill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2798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634</Words>
  <Application>Microsoft Office PowerPoint</Application>
  <PresentationFormat>Panorámica</PresentationFormat>
  <Paragraphs>75</Paragraphs>
  <Slides>13</Slides>
  <Notes>0</Notes>
  <HiddenSlides>0</HiddenSlides>
  <MMClips>14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Tema de Office</vt:lpstr>
      <vt:lpstr>Ciencias Sociales  Segundos básicos 2020</vt:lpstr>
      <vt:lpstr>Instrucciones:  1)Es muy importante que veas este ppt en modo de «presentación». 2) Cuando veas este ícono:         haz un click en él y escucharás las instrucciones. Los audios se escuchan según el orden numérico.  </vt:lpstr>
      <vt:lpstr>Presentación de PowerPoint</vt:lpstr>
      <vt:lpstr>Recordemos: Pueblos originarios</vt:lpstr>
      <vt:lpstr>Pueblos nómades:</vt:lpstr>
      <vt:lpstr>Presentación de PowerPoint</vt:lpstr>
      <vt:lpstr>Pueblos Originarios de Chile </vt:lpstr>
      <vt:lpstr>Pueblos Originarios de Chile </vt:lpstr>
      <vt:lpstr>Pueblos Originarios de Chile </vt:lpstr>
      <vt:lpstr>Presentación de PowerPoint</vt:lpstr>
      <vt:lpstr>Presentación de PowerPoint</vt:lpstr>
      <vt:lpstr>Pueblos nómades de Chile</vt:lpstr>
      <vt:lpstr>Para finalizar: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Ciencias Sociales  Segundos básicos 2020</dc:title>
  <dc:creator>Fernanda Ortiz M</dc:creator>
  <cp:lastModifiedBy>Fernanda Ortiz M</cp:lastModifiedBy>
  <cp:revision>42</cp:revision>
  <dcterms:created xsi:type="dcterms:W3CDTF">2020-07-21T00:03:29Z</dcterms:created>
  <dcterms:modified xsi:type="dcterms:W3CDTF">2020-07-22T19:11:06Z</dcterms:modified>
</cp:coreProperties>
</file>