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4" r:id="rId4"/>
    <p:sldId id="276" r:id="rId5"/>
    <p:sldId id="268" r:id="rId6"/>
    <p:sldId id="279" r:id="rId7"/>
    <p:sldId id="256" r:id="rId8"/>
    <p:sldId id="269" r:id="rId9"/>
    <p:sldId id="273" r:id="rId10"/>
    <p:sldId id="274" r:id="rId11"/>
    <p:sldId id="275" r:id="rId12"/>
    <p:sldId id="280" r:id="rId13"/>
    <p:sldId id="281" r:id="rId14"/>
    <p:sldId id="265" r:id="rId15"/>
    <p:sldId id="282" r:id="rId16"/>
    <p:sldId id="283" r:id="rId17"/>
    <p:sldId id="277" r:id="rId18"/>
    <p:sldId id="262" r:id="rId19"/>
    <p:sldId id="284" r:id="rId20"/>
    <p:sldId id="263" r:id="rId21"/>
    <p:sldId id="285" r:id="rId22"/>
    <p:sldId id="286" r:id="rId23"/>
    <p:sldId id="270" r:id="rId24"/>
    <p:sldId id="258" r:id="rId25"/>
    <p:sldId id="271" r:id="rId26"/>
    <p:sldId id="272" r:id="rId27"/>
    <p:sldId id="261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0" r:id="rId36"/>
    <p:sldId id="297" r:id="rId37"/>
    <p:sldId id="298" r:id="rId38"/>
    <p:sldId id="294" r:id="rId39"/>
    <p:sldId id="299" r:id="rId40"/>
    <p:sldId id="296" r:id="rId4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8E40D-4577-449E-8A40-B21FDD1E0239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AC7E6378-2BAD-43AE-9A3A-7AA84C21418B}">
      <dgm:prSet phldrT="[Texto]"/>
      <dgm:spPr/>
      <dgm:t>
        <a:bodyPr/>
        <a:lstStyle/>
        <a:p>
          <a:r>
            <a:rPr lang="es-CL" dirty="0"/>
            <a:t>Zona Norte</a:t>
          </a:r>
        </a:p>
      </dgm:t>
    </dgm:pt>
    <dgm:pt modelId="{97A6511F-A5A4-46EF-BF7A-7307ED836247}" type="parTrans" cxnId="{CAF5F180-321B-49AF-8C9A-A563FA24D17E}">
      <dgm:prSet/>
      <dgm:spPr/>
      <dgm:t>
        <a:bodyPr/>
        <a:lstStyle/>
        <a:p>
          <a:endParaRPr lang="es-CL"/>
        </a:p>
      </dgm:t>
    </dgm:pt>
    <dgm:pt modelId="{ECBEE415-1431-4298-A6BF-AC6B45CE5DAC}" type="sibTrans" cxnId="{CAF5F180-321B-49AF-8C9A-A563FA24D17E}">
      <dgm:prSet/>
      <dgm:spPr/>
      <dgm:t>
        <a:bodyPr/>
        <a:lstStyle/>
        <a:p>
          <a:endParaRPr lang="es-CL"/>
        </a:p>
      </dgm:t>
    </dgm:pt>
    <dgm:pt modelId="{40E83F3C-E2AF-4B4C-8CEC-89AAE6708B52}">
      <dgm:prSet phldrT="[Texto]" custT="1"/>
      <dgm:spPr/>
      <dgm:t>
        <a:bodyPr/>
        <a:lstStyle/>
        <a:p>
          <a:r>
            <a:rPr lang="es-CL" sz="2400" dirty="0"/>
            <a:t>Climas secos y desérticos.</a:t>
          </a:r>
        </a:p>
      </dgm:t>
    </dgm:pt>
    <dgm:pt modelId="{5D978092-5C7E-4DEB-9E95-E9E0915F7094}" type="parTrans" cxnId="{2C4575E9-DD94-4605-AC2E-191BEE8711BA}">
      <dgm:prSet/>
      <dgm:spPr/>
      <dgm:t>
        <a:bodyPr/>
        <a:lstStyle/>
        <a:p>
          <a:endParaRPr lang="es-CL"/>
        </a:p>
      </dgm:t>
    </dgm:pt>
    <dgm:pt modelId="{E10AD72C-9036-4B8C-9CE0-9C4C98216A2A}" type="sibTrans" cxnId="{2C4575E9-DD94-4605-AC2E-191BEE8711BA}">
      <dgm:prSet/>
      <dgm:spPr/>
      <dgm:t>
        <a:bodyPr/>
        <a:lstStyle/>
        <a:p>
          <a:endParaRPr lang="es-CL"/>
        </a:p>
      </dgm:t>
    </dgm:pt>
    <dgm:pt modelId="{5BF909AC-58C1-4321-9F90-6D6212549467}">
      <dgm:prSet phldrT="[Texto]" custT="1"/>
      <dgm:spPr/>
      <dgm:t>
        <a:bodyPr/>
        <a:lstStyle/>
        <a:p>
          <a:r>
            <a:rPr lang="es-CL" sz="2400" dirty="0"/>
            <a:t>Hace mucho calor y llueve poco.</a:t>
          </a:r>
        </a:p>
      </dgm:t>
    </dgm:pt>
    <dgm:pt modelId="{C0BCC1ED-3329-45B3-A677-4F8C1EFB2BC9}" type="parTrans" cxnId="{3F490093-C86E-471B-B7A4-4EEED725122E}">
      <dgm:prSet/>
      <dgm:spPr/>
      <dgm:t>
        <a:bodyPr/>
        <a:lstStyle/>
        <a:p>
          <a:endParaRPr lang="es-CL"/>
        </a:p>
      </dgm:t>
    </dgm:pt>
    <dgm:pt modelId="{1A37B24B-DF77-450A-A3A7-594D15A3D8F4}" type="sibTrans" cxnId="{3F490093-C86E-471B-B7A4-4EEED725122E}">
      <dgm:prSet/>
      <dgm:spPr/>
      <dgm:t>
        <a:bodyPr/>
        <a:lstStyle/>
        <a:p>
          <a:endParaRPr lang="es-CL"/>
        </a:p>
      </dgm:t>
    </dgm:pt>
    <dgm:pt modelId="{5D79D3B6-746A-4470-9E27-CE516AB37CB0}">
      <dgm:prSet phldrT="[Texto]" custT="1"/>
      <dgm:spPr/>
      <dgm:t>
        <a:bodyPr/>
        <a:lstStyle/>
        <a:p>
          <a:r>
            <a:rPr lang="es-CL" sz="2400" dirty="0"/>
            <a:t>Existe una menor cantidad de plantas y animales.</a:t>
          </a:r>
        </a:p>
      </dgm:t>
    </dgm:pt>
    <dgm:pt modelId="{05036E41-F0A0-412A-B659-89918E153B70}" type="parTrans" cxnId="{57D615AF-765A-4612-A28D-2C84ECE473A3}">
      <dgm:prSet/>
      <dgm:spPr/>
      <dgm:t>
        <a:bodyPr/>
        <a:lstStyle/>
        <a:p>
          <a:endParaRPr lang="es-CL"/>
        </a:p>
      </dgm:t>
    </dgm:pt>
    <dgm:pt modelId="{D3F64076-91F7-4F61-A0B2-20AF22CDF4E4}" type="sibTrans" cxnId="{57D615AF-765A-4612-A28D-2C84ECE473A3}">
      <dgm:prSet/>
      <dgm:spPr/>
      <dgm:t>
        <a:bodyPr/>
        <a:lstStyle/>
        <a:p>
          <a:endParaRPr lang="es-CL"/>
        </a:p>
      </dgm:t>
    </dgm:pt>
    <dgm:pt modelId="{AAD2328B-6B2F-443A-8960-1175B9181010}">
      <dgm:prSet phldrT="[Texto]" custT="1"/>
      <dgm:spPr/>
      <dgm:t>
        <a:bodyPr/>
        <a:lstStyle/>
        <a:p>
          <a:pPr algn="ctr"/>
          <a:r>
            <a:rPr lang="es-CL" sz="2200" dirty="0"/>
            <a:t>   Las personas realizan actividades como: minería, agricultura, turismo, etc.</a:t>
          </a:r>
        </a:p>
      </dgm:t>
    </dgm:pt>
    <dgm:pt modelId="{647B6C12-D6DB-42A8-A432-5890C2BD8467}" type="parTrans" cxnId="{83EFD350-CE12-40F3-85B1-8269282F1B0B}">
      <dgm:prSet/>
      <dgm:spPr/>
      <dgm:t>
        <a:bodyPr/>
        <a:lstStyle/>
        <a:p>
          <a:endParaRPr lang="es-CL"/>
        </a:p>
      </dgm:t>
    </dgm:pt>
    <dgm:pt modelId="{E2844664-E771-43C7-B51C-68AEC16B4F44}" type="sibTrans" cxnId="{83EFD350-CE12-40F3-85B1-8269282F1B0B}">
      <dgm:prSet/>
      <dgm:spPr/>
      <dgm:t>
        <a:bodyPr/>
        <a:lstStyle/>
        <a:p>
          <a:endParaRPr lang="es-CL"/>
        </a:p>
      </dgm:t>
    </dgm:pt>
    <dgm:pt modelId="{F8D25041-5817-49D1-8E9C-CE2F0997C9E7}" type="pres">
      <dgm:prSet presAssocID="{5C88E40D-4577-449E-8A40-B21FDD1E02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64E4E8-CDD4-4FB9-A310-89F42DB838E9}" type="pres">
      <dgm:prSet presAssocID="{AC7E6378-2BAD-43AE-9A3A-7AA84C21418B}" presName="centerShape" presStyleLbl="node0" presStyleIdx="0" presStyleCnt="1"/>
      <dgm:spPr/>
    </dgm:pt>
    <dgm:pt modelId="{F0909340-CB70-49F4-AFA4-8F3BF86A763F}" type="pres">
      <dgm:prSet presAssocID="{5D978092-5C7E-4DEB-9E95-E9E0915F7094}" presName="parTrans" presStyleLbl="sibTrans2D1" presStyleIdx="0" presStyleCnt="4"/>
      <dgm:spPr/>
    </dgm:pt>
    <dgm:pt modelId="{A4B21828-8D50-4C78-9EC7-463DD1765E7E}" type="pres">
      <dgm:prSet presAssocID="{5D978092-5C7E-4DEB-9E95-E9E0915F7094}" presName="connectorText" presStyleLbl="sibTrans2D1" presStyleIdx="0" presStyleCnt="4"/>
      <dgm:spPr/>
    </dgm:pt>
    <dgm:pt modelId="{F75DCD3F-BCE4-4A60-90EF-C5387AB27C05}" type="pres">
      <dgm:prSet presAssocID="{40E83F3C-E2AF-4B4C-8CEC-89AAE6708B52}" presName="node" presStyleLbl="node1" presStyleIdx="0" presStyleCnt="4" custScaleX="122154" custScaleY="109607">
        <dgm:presLayoutVars>
          <dgm:bulletEnabled val="1"/>
        </dgm:presLayoutVars>
      </dgm:prSet>
      <dgm:spPr/>
    </dgm:pt>
    <dgm:pt modelId="{1BAC6653-687E-4C46-8977-F54636646D61}" type="pres">
      <dgm:prSet presAssocID="{C0BCC1ED-3329-45B3-A677-4F8C1EFB2BC9}" presName="parTrans" presStyleLbl="sibTrans2D1" presStyleIdx="1" presStyleCnt="4"/>
      <dgm:spPr/>
    </dgm:pt>
    <dgm:pt modelId="{5DD79F34-88BD-4FFA-AF27-07AE1360C717}" type="pres">
      <dgm:prSet presAssocID="{C0BCC1ED-3329-45B3-A677-4F8C1EFB2BC9}" presName="connectorText" presStyleLbl="sibTrans2D1" presStyleIdx="1" presStyleCnt="4"/>
      <dgm:spPr/>
    </dgm:pt>
    <dgm:pt modelId="{C5E4E922-3931-4975-9165-2C0FBC8D151D}" type="pres">
      <dgm:prSet presAssocID="{5BF909AC-58C1-4321-9F90-6D6212549467}" presName="node" presStyleLbl="node1" presStyleIdx="1" presStyleCnt="4" custScaleX="144773" custScaleY="113613">
        <dgm:presLayoutVars>
          <dgm:bulletEnabled val="1"/>
        </dgm:presLayoutVars>
      </dgm:prSet>
      <dgm:spPr/>
    </dgm:pt>
    <dgm:pt modelId="{4CDB86E1-9852-4DA1-B49C-02490BD8AE90}" type="pres">
      <dgm:prSet presAssocID="{05036E41-F0A0-412A-B659-89918E153B70}" presName="parTrans" presStyleLbl="sibTrans2D1" presStyleIdx="2" presStyleCnt="4"/>
      <dgm:spPr/>
    </dgm:pt>
    <dgm:pt modelId="{FA7D6382-0BC1-4DA8-AEC8-A5DE08A45E2F}" type="pres">
      <dgm:prSet presAssocID="{05036E41-F0A0-412A-B659-89918E153B70}" presName="connectorText" presStyleLbl="sibTrans2D1" presStyleIdx="2" presStyleCnt="4"/>
      <dgm:spPr/>
    </dgm:pt>
    <dgm:pt modelId="{118D4F34-222F-416C-A43A-88D9C373029F}" type="pres">
      <dgm:prSet presAssocID="{5D79D3B6-746A-4470-9E27-CE516AB37CB0}" presName="node" presStyleLbl="node1" presStyleIdx="2" presStyleCnt="4" custScaleX="134287" custScaleY="123471">
        <dgm:presLayoutVars>
          <dgm:bulletEnabled val="1"/>
        </dgm:presLayoutVars>
      </dgm:prSet>
      <dgm:spPr/>
    </dgm:pt>
    <dgm:pt modelId="{870F3A1F-2BD2-4CD4-84B1-C4687869BF89}" type="pres">
      <dgm:prSet presAssocID="{647B6C12-D6DB-42A8-A432-5890C2BD8467}" presName="parTrans" presStyleLbl="sibTrans2D1" presStyleIdx="3" presStyleCnt="4"/>
      <dgm:spPr/>
    </dgm:pt>
    <dgm:pt modelId="{167F7C9E-98B4-4559-B271-456918B31BC5}" type="pres">
      <dgm:prSet presAssocID="{647B6C12-D6DB-42A8-A432-5890C2BD8467}" presName="connectorText" presStyleLbl="sibTrans2D1" presStyleIdx="3" presStyleCnt="4"/>
      <dgm:spPr/>
    </dgm:pt>
    <dgm:pt modelId="{F66C006F-D04A-4E86-9F49-7B6CD6200DF5}" type="pres">
      <dgm:prSet presAssocID="{AAD2328B-6B2F-443A-8960-1175B9181010}" presName="node" presStyleLbl="node1" presStyleIdx="3" presStyleCnt="4" custScaleX="152915" custScaleY="130472" custRadScaleRad="103128" custRadScaleInc="-149">
        <dgm:presLayoutVars>
          <dgm:bulletEnabled val="1"/>
        </dgm:presLayoutVars>
      </dgm:prSet>
      <dgm:spPr/>
    </dgm:pt>
  </dgm:ptLst>
  <dgm:cxnLst>
    <dgm:cxn modelId="{13810806-CD32-469B-B0D5-95EEBF63E6C6}" type="presOf" srcId="{C0BCC1ED-3329-45B3-A677-4F8C1EFB2BC9}" destId="{5DD79F34-88BD-4FFA-AF27-07AE1360C717}" srcOrd="1" destOrd="0" presId="urn:microsoft.com/office/officeart/2005/8/layout/radial5"/>
    <dgm:cxn modelId="{43FE450F-0A39-4BE7-B35A-1265F37E4581}" type="presOf" srcId="{5BF909AC-58C1-4321-9F90-6D6212549467}" destId="{C5E4E922-3931-4975-9165-2C0FBC8D151D}" srcOrd="0" destOrd="0" presId="urn:microsoft.com/office/officeart/2005/8/layout/radial5"/>
    <dgm:cxn modelId="{9174DE1F-21A1-4068-8A9B-704574ECD8E5}" type="presOf" srcId="{5C88E40D-4577-449E-8A40-B21FDD1E0239}" destId="{F8D25041-5817-49D1-8E9C-CE2F0997C9E7}" srcOrd="0" destOrd="0" presId="urn:microsoft.com/office/officeart/2005/8/layout/radial5"/>
    <dgm:cxn modelId="{567BEB3E-3FCE-44F8-A978-690EC50DEE3D}" type="presOf" srcId="{AC7E6378-2BAD-43AE-9A3A-7AA84C21418B}" destId="{F564E4E8-CDD4-4FB9-A310-89F42DB838E9}" srcOrd="0" destOrd="0" presId="urn:microsoft.com/office/officeart/2005/8/layout/radial5"/>
    <dgm:cxn modelId="{C6B8E762-FB50-4F72-8ACA-4EFCBA7D63B6}" type="presOf" srcId="{05036E41-F0A0-412A-B659-89918E153B70}" destId="{FA7D6382-0BC1-4DA8-AEC8-A5DE08A45E2F}" srcOrd="1" destOrd="0" presId="urn:microsoft.com/office/officeart/2005/8/layout/radial5"/>
    <dgm:cxn modelId="{A11BD44F-8AEB-4C7C-A47C-588392EDF375}" type="presOf" srcId="{40E83F3C-E2AF-4B4C-8CEC-89AAE6708B52}" destId="{F75DCD3F-BCE4-4A60-90EF-C5387AB27C05}" srcOrd="0" destOrd="0" presId="urn:microsoft.com/office/officeart/2005/8/layout/radial5"/>
    <dgm:cxn modelId="{83EFD350-CE12-40F3-85B1-8269282F1B0B}" srcId="{AC7E6378-2BAD-43AE-9A3A-7AA84C21418B}" destId="{AAD2328B-6B2F-443A-8960-1175B9181010}" srcOrd="3" destOrd="0" parTransId="{647B6C12-D6DB-42A8-A432-5890C2BD8467}" sibTransId="{E2844664-E771-43C7-B51C-68AEC16B4F44}"/>
    <dgm:cxn modelId="{18052C7D-31A0-4942-80A3-B8978424B869}" type="presOf" srcId="{5D978092-5C7E-4DEB-9E95-E9E0915F7094}" destId="{F0909340-CB70-49F4-AFA4-8F3BF86A763F}" srcOrd="0" destOrd="0" presId="urn:microsoft.com/office/officeart/2005/8/layout/radial5"/>
    <dgm:cxn modelId="{CAF5F180-321B-49AF-8C9A-A563FA24D17E}" srcId="{5C88E40D-4577-449E-8A40-B21FDD1E0239}" destId="{AC7E6378-2BAD-43AE-9A3A-7AA84C21418B}" srcOrd="0" destOrd="0" parTransId="{97A6511F-A5A4-46EF-BF7A-7307ED836247}" sibTransId="{ECBEE415-1431-4298-A6BF-AC6B45CE5DAC}"/>
    <dgm:cxn modelId="{1E362284-45D9-4F88-B82F-0E37D5667815}" type="presOf" srcId="{05036E41-F0A0-412A-B659-89918E153B70}" destId="{4CDB86E1-9852-4DA1-B49C-02490BD8AE90}" srcOrd="0" destOrd="0" presId="urn:microsoft.com/office/officeart/2005/8/layout/radial5"/>
    <dgm:cxn modelId="{3F490093-C86E-471B-B7A4-4EEED725122E}" srcId="{AC7E6378-2BAD-43AE-9A3A-7AA84C21418B}" destId="{5BF909AC-58C1-4321-9F90-6D6212549467}" srcOrd="1" destOrd="0" parTransId="{C0BCC1ED-3329-45B3-A677-4F8C1EFB2BC9}" sibTransId="{1A37B24B-DF77-450A-A3A7-594D15A3D8F4}"/>
    <dgm:cxn modelId="{B17B9C93-8863-4431-911E-B89F20666E5E}" type="presOf" srcId="{647B6C12-D6DB-42A8-A432-5890C2BD8467}" destId="{167F7C9E-98B4-4559-B271-456918B31BC5}" srcOrd="1" destOrd="0" presId="urn:microsoft.com/office/officeart/2005/8/layout/radial5"/>
    <dgm:cxn modelId="{0ABD9EA8-A5E6-4ABA-8B16-9161B48A8170}" type="presOf" srcId="{647B6C12-D6DB-42A8-A432-5890C2BD8467}" destId="{870F3A1F-2BD2-4CD4-84B1-C4687869BF89}" srcOrd="0" destOrd="0" presId="urn:microsoft.com/office/officeart/2005/8/layout/radial5"/>
    <dgm:cxn modelId="{CDCDB4A8-D36B-4E64-B5C5-4803B0A8227A}" type="presOf" srcId="{C0BCC1ED-3329-45B3-A677-4F8C1EFB2BC9}" destId="{1BAC6653-687E-4C46-8977-F54636646D61}" srcOrd="0" destOrd="0" presId="urn:microsoft.com/office/officeart/2005/8/layout/radial5"/>
    <dgm:cxn modelId="{57D615AF-765A-4612-A28D-2C84ECE473A3}" srcId="{AC7E6378-2BAD-43AE-9A3A-7AA84C21418B}" destId="{5D79D3B6-746A-4470-9E27-CE516AB37CB0}" srcOrd="2" destOrd="0" parTransId="{05036E41-F0A0-412A-B659-89918E153B70}" sibTransId="{D3F64076-91F7-4F61-A0B2-20AF22CDF4E4}"/>
    <dgm:cxn modelId="{88A73EB9-B431-4E46-AEC2-EB1D03E07D24}" type="presOf" srcId="{5D79D3B6-746A-4470-9E27-CE516AB37CB0}" destId="{118D4F34-222F-416C-A43A-88D9C373029F}" srcOrd="0" destOrd="0" presId="urn:microsoft.com/office/officeart/2005/8/layout/radial5"/>
    <dgm:cxn modelId="{D4A1A7E2-3CB3-4DBC-B990-DEC8CE6CE3D8}" type="presOf" srcId="{5D978092-5C7E-4DEB-9E95-E9E0915F7094}" destId="{A4B21828-8D50-4C78-9EC7-463DD1765E7E}" srcOrd="1" destOrd="0" presId="urn:microsoft.com/office/officeart/2005/8/layout/radial5"/>
    <dgm:cxn modelId="{2C4575E9-DD94-4605-AC2E-191BEE8711BA}" srcId="{AC7E6378-2BAD-43AE-9A3A-7AA84C21418B}" destId="{40E83F3C-E2AF-4B4C-8CEC-89AAE6708B52}" srcOrd="0" destOrd="0" parTransId="{5D978092-5C7E-4DEB-9E95-E9E0915F7094}" sibTransId="{E10AD72C-9036-4B8C-9CE0-9C4C98216A2A}"/>
    <dgm:cxn modelId="{0DE872FE-9DEB-444E-BF84-4F5CA15D87AF}" type="presOf" srcId="{AAD2328B-6B2F-443A-8960-1175B9181010}" destId="{F66C006F-D04A-4E86-9F49-7B6CD6200DF5}" srcOrd="0" destOrd="0" presId="urn:microsoft.com/office/officeart/2005/8/layout/radial5"/>
    <dgm:cxn modelId="{AEAA279F-10CF-429F-92EF-4C9E26C815FC}" type="presParOf" srcId="{F8D25041-5817-49D1-8E9C-CE2F0997C9E7}" destId="{F564E4E8-CDD4-4FB9-A310-89F42DB838E9}" srcOrd="0" destOrd="0" presId="urn:microsoft.com/office/officeart/2005/8/layout/radial5"/>
    <dgm:cxn modelId="{3AF74397-3450-433F-B3AE-8C13FDB70195}" type="presParOf" srcId="{F8D25041-5817-49D1-8E9C-CE2F0997C9E7}" destId="{F0909340-CB70-49F4-AFA4-8F3BF86A763F}" srcOrd="1" destOrd="0" presId="urn:microsoft.com/office/officeart/2005/8/layout/radial5"/>
    <dgm:cxn modelId="{CFE20A53-AB11-46E8-B8F2-5A2E27B8EF12}" type="presParOf" srcId="{F0909340-CB70-49F4-AFA4-8F3BF86A763F}" destId="{A4B21828-8D50-4C78-9EC7-463DD1765E7E}" srcOrd="0" destOrd="0" presId="urn:microsoft.com/office/officeart/2005/8/layout/radial5"/>
    <dgm:cxn modelId="{BBED6E3A-CAE2-44FB-A5A8-5980B734E0FC}" type="presParOf" srcId="{F8D25041-5817-49D1-8E9C-CE2F0997C9E7}" destId="{F75DCD3F-BCE4-4A60-90EF-C5387AB27C05}" srcOrd="2" destOrd="0" presId="urn:microsoft.com/office/officeart/2005/8/layout/radial5"/>
    <dgm:cxn modelId="{855F4089-81BE-4850-A0D0-D2D9FA1F2A00}" type="presParOf" srcId="{F8D25041-5817-49D1-8E9C-CE2F0997C9E7}" destId="{1BAC6653-687E-4C46-8977-F54636646D61}" srcOrd="3" destOrd="0" presId="urn:microsoft.com/office/officeart/2005/8/layout/radial5"/>
    <dgm:cxn modelId="{00298C92-638F-4F01-B474-7FFBFB89C1E0}" type="presParOf" srcId="{1BAC6653-687E-4C46-8977-F54636646D61}" destId="{5DD79F34-88BD-4FFA-AF27-07AE1360C717}" srcOrd="0" destOrd="0" presId="urn:microsoft.com/office/officeart/2005/8/layout/radial5"/>
    <dgm:cxn modelId="{E15611BA-5E55-4FD2-8D04-B3B20D914A9F}" type="presParOf" srcId="{F8D25041-5817-49D1-8E9C-CE2F0997C9E7}" destId="{C5E4E922-3931-4975-9165-2C0FBC8D151D}" srcOrd="4" destOrd="0" presId="urn:microsoft.com/office/officeart/2005/8/layout/radial5"/>
    <dgm:cxn modelId="{2BEDF33A-61DD-4B90-AC52-2008F81C0DB1}" type="presParOf" srcId="{F8D25041-5817-49D1-8E9C-CE2F0997C9E7}" destId="{4CDB86E1-9852-4DA1-B49C-02490BD8AE90}" srcOrd="5" destOrd="0" presId="urn:microsoft.com/office/officeart/2005/8/layout/radial5"/>
    <dgm:cxn modelId="{7832862A-E0D8-4F11-AA73-4260D62997E8}" type="presParOf" srcId="{4CDB86E1-9852-4DA1-B49C-02490BD8AE90}" destId="{FA7D6382-0BC1-4DA8-AEC8-A5DE08A45E2F}" srcOrd="0" destOrd="0" presId="urn:microsoft.com/office/officeart/2005/8/layout/radial5"/>
    <dgm:cxn modelId="{3BACB97C-0D87-4614-BAC8-883417B80174}" type="presParOf" srcId="{F8D25041-5817-49D1-8E9C-CE2F0997C9E7}" destId="{118D4F34-222F-416C-A43A-88D9C373029F}" srcOrd="6" destOrd="0" presId="urn:microsoft.com/office/officeart/2005/8/layout/radial5"/>
    <dgm:cxn modelId="{A96E029F-ADC6-4EE2-8873-E5F9E5798EE9}" type="presParOf" srcId="{F8D25041-5817-49D1-8E9C-CE2F0997C9E7}" destId="{870F3A1F-2BD2-4CD4-84B1-C4687869BF89}" srcOrd="7" destOrd="0" presId="urn:microsoft.com/office/officeart/2005/8/layout/radial5"/>
    <dgm:cxn modelId="{33594F06-F11A-4047-9F5A-5B67FB1DE61C}" type="presParOf" srcId="{870F3A1F-2BD2-4CD4-84B1-C4687869BF89}" destId="{167F7C9E-98B4-4559-B271-456918B31BC5}" srcOrd="0" destOrd="0" presId="urn:microsoft.com/office/officeart/2005/8/layout/radial5"/>
    <dgm:cxn modelId="{36F59FEC-EFF6-41CF-BBFB-B7D727EAE3DA}" type="presParOf" srcId="{F8D25041-5817-49D1-8E9C-CE2F0997C9E7}" destId="{F66C006F-D04A-4E86-9F49-7B6CD6200DF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C4134-1CF3-4BEB-B234-7C460FF6C607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C1841CDF-8F75-48E6-B91D-3A40BA901860}">
      <dgm:prSet phldrT="[Texto]"/>
      <dgm:spPr/>
      <dgm:t>
        <a:bodyPr/>
        <a:lstStyle/>
        <a:p>
          <a:r>
            <a:rPr lang="es-CL" dirty="0"/>
            <a:t>Zona Central</a:t>
          </a:r>
        </a:p>
      </dgm:t>
    </dgm:pt>
    <dgm:pt modelId="{41DEA118-E1DA-490D-8EE0-86D77922501D}" type="parTrans" cxnId="{CC449D30-ACD6-408F-8622-DDA48B5C3D4E}">
      <dgm:prSet/>
      <dgm:spPr/>
      <dgm:t>
        <a:bodyPr/>
        <a:lstStyle/>
        <a:p>
          <a:endParaRPr lang="es-CL"/>
        </a:p>
      </dgm:t>
    </dgm:pt>
    <dgm:pt modelId="{532600A2-3871-41DC-B1F8-4E71EF6FA3D2}" type="sibTrans" cxnId="{CC449D30-ACD6-408F-8622-DDA48B5C3D4E}">
      <dgm:prSet/>
      <dgm:spPr/>
      <dgm:t>
        <a:bodyPr/>
        <a:lstStyle/>
        <a:p>
          <a:endParaRPr lang="es-CL"/>
        </a:p>
      </dgm:t>
    </dgm:pt>
    <dgm:pt modelId="{717CFA11-664D-4BB3-AAAB-305A0DE28A10}">
      <dgm:prSet phldrT="[Texto]" custT="1"/>
      <dgm:spPr/>
      <dgm:t>
        <a:bodyPr/>
        <a:lstStyle/>
        <a:p>
          <a:r>
            <a:rPr lang="es-CL" sz="2400" dirty="0"/>
            <a:t>Clima templado. Se distinguen las 4 estaciones del año.</a:t>
          </a:r>
        </a:p>
      </dgm:t>
    </dgm:pt>
    <dgm:pt modelId="{AAEA1F49-A050-4D58-9EB4-7FD66D7CD6B4}" type="parTrans" cxnId="{488D1633-19A9-4850-8EDB-FDE4822C1C63}">
      <dgm:prSet/>
      <dgm:spPr/>
      <dgm:t>
        <a:bodyPr/>
        <a:lstStyle/>
        <a:p>
          <a:endParaRPr lang="es-CL"/>
        </a:p>
      </dgm:t>
    </dgm:pt>
    <dgm:pt modelId="{19DE1836-0502-45B4-B3CD-E6CB5B3FAD6D}" type="sibTrans" cxnId="{488D1633-19A9-4850-8EDB-FDE4822C1C63}">
      <dgm:prSet/>
      <dgm:spPr/>
      <dgm:t>
        <a:bodyPr/>
        <a:lstStyle/>
        <a:p>
          <a:endParaRPr lang="es-CL"/>
        </a:p>
      </dgm:t>
    </dgm:pt>
    <dgm:pt modelId="{F063A4C7-37BE-4372-B92C-1D1B4C4D40E5}">
      <dgm:prSet phldrT="[Texto]" custT="1"/>
      <dgm:spPr/>
      <dgm:t>
        <a:bodyPr/>
        <a:lstStyle/>
        <a:p>
          <a:r>
            <a:rPr lang="es-CL" sz="2400" dirty="0"/>
            <a:t>Por su favorable clima, es la zona más poblada.</a:t>
          </a:r>
        </a:p>
      </dgm:t>
    </dgm:pt>
    <dgm:pt modelId="{DA9FF4A4-0459-415C-A75C-D7E33B142C0C}" type="parTrans" cxnId="{C78E7D7E-902C-44E9-8AF2-B2926B5D5763}">
      <dgm:prSet/>
      <dgm:spPr/>
      <dgm:t>
        <a:bodyPr/>
        <a:lstStyle/>
        <a:p>
          <a:endParaRPr lang="es-CL"/>
        </a:p>
      </dgm:t>
    </dgm:pt>
    <dgm:pt modelId="{67856658-6D4D-46A9-9011-D81B49240A61}" type="sibTrans" cxnId="{C78E7D7E-902C-44E9-8AF2-B2926B5D5763}">
      <dgm:prSet/>
      <dgm:spPr/>
      <dgm:t>
        <a:bodyPr/>
        <a:lstStyle/>
        <a:p>
          <a:endParaRPr lang="es-CL"/>
        </a:p>
      </dgm:t>
    </dgm:pt>
    <dgm:pt modelId="{2AFF9AA2-2892-4F58-8E2A-F72F81E38F07}">
      <dgm:prSet phldrT="[Texto]" custT="1"/>
      <dgm:spPr/>
      <dgm:t>
        <a:bodyPr/>
        <a:lstStyle/>
        <a:p>
          <a:r>
            <a:rPr lang="es-CL" sz="2400" dirty="0"/>
            <a:t>Existe una mayor cantidad de valles y ríos.</a:t>
          </a:r>
        </a:p>
      </dgm:t>
    </dgm:pt>
    <dgm:pt modelId="{98BA1216-8067-465E-A204-E4F3F0249B80}" type="parTrans" cxnId="{02BC5A63-9D46-46AE-9036-C50016E3CFA1}">
      <dgm:prSet/>
      <dgm:spPr/>
      <dgm:t>
        <a:bodyPr/>
        <a:lstStyle/>
        <a:p>
          <a:endParaRPr lang="es-CL"/>
        </a:p>
      </dgm:t>
    </dgm:pt>
    <dgm:pt modelId="{4BF369E1-7F92-4F6E-806E-FBF34C2DF103}" type="sibTrans" cxnId="{02BC5A63-9D46-46AE-9036-C50016E3CFA1}">
      <dgm:prSet/>
      <dgm:spPr/>
      <dgm:t>
        <a:bodyPr/>
        <a:lstStyle/>
        <a:p>
          <a:endParaRPr lang="es-CL"/>
        </a:p>
      </dgm:t>
    </dgm:pt>
    <dgm:pt modelId="{58729FF2-933C-4727-8098-1D740B8D7136}">
      <dgm:prSet phldrT="[Texto]" custT="1"/>
      <dgm:spPr/>
      <dgm:t>
        <a:bodyPr/>
        <a:lstStyle/>
        <a:p>
          <a:r>
            <a:rPr lang="es-CL" sz="2200" dirty="0"/>
            <a:t>Las personas realizan actividades como: agricultura y ganadería.</a:t>
          </a:r>
        </a:p>
      </dgm:t>
    </dgm:pt>
    <dgm:pt modelId="{47C6E234-C5A3-42A8-AAA2-15515CF08E7A}" type="parTrans" cxnId="{A1D1A08D-4279-4596-AE9D-3DA390447F3B}">
      <dgm:prSet/>
      <dgm:spPr/>
      <dgm:t>
        <a:bodyPr/>
        <a:lstStyle/>
        <a:p>
          <a:endParaRPr lang="es-CL"/>
        </a:p>
      </dgm:t>
    </dgm:pt>
    <dgm:pt modelId="{C2695055-31F0-49C0-861A-42BEDE264B4E}" type="sibTrans" cxnId="{A1D1A08D-4279-4596-AE9D-3DA390447F3B}">
      <dgm:prSet/>
      <dgm:spPr/>
      <dgm:t>
        <a:bodyPr/>
        <a:lstStyle/>
        <a:p>
          <a:endParaRPr lang="es-CL"/>
        </a:p>
      </dgm:t>
    </dgm:pt>
    <dgm:pt modelId="{84A13D59-3A79-402D-A154-5D22F994D1FC}" type="pres">
      <dgm:prSet presAssocID="{BD0C4134-1CF3-4BEB-B234-7C460FF6C6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C37B61-1B2E-42BF-BC3B-76C4CB11297C}" type="pres">
      <dgm:prSet presAssocID="{C1841CDF-8F75-48E6-B91D-3A40BA901860}" presName="centerShape" presStyleLbl="node0" presStyleIdx="0" presStyleCnt="1"/>
      <dgm:spPr/>
    </dgm:pt>
    <dgm:pt modelId="{E188EDBD-8D5A-4D8F-AC3E-85C21128A048}" type="pres">
      <dgm:prSet presAssocID="{AAEA1F49-A050-4D58-9EB4-7FD66D7CD6B4}" presName="parTrans" presStyleLbl="sibTrans2D1" presStyleIdx="0" presStyleCnt="4"/>
      <dgm:spPr/>
    </dgm:pt>
    <dgm:pt modelId="{5F621622-A37B-461E-8F17-28DADF6E8B05}" type="pres">
      <dgm:prSet presAssocID="{AAEA1F49-A050-4D58-9EB4-7FD66D7CD6B4}" presName="connectorText" presStyleLbl="sibTrans2D1" presStyleIdx="0" presStyleCnt="4"/>
      <dgm:spPr/>
    </dgm:pt>
    <dgm:pt modelId="{B1BC5096-40B2-44BD-9023-D24B51974C3E}" type="pres">
      <dgm:prSet presAssocID="{717CFA11-664D-4BB3-AAAB-305A0DE28A10}" presName="node" presStyleLbl="node1" presStyleIdx="0" presStyleCnt="4" custScaleX="145855" custScaleY="116006" custRadScaleRad="90308" custRadScaleInc="-2430">
        <dgm:presLayoutVars>
          <dgm:bulletEnabled val="1"/>
        </dgm:presLayoutVars>
      </dgm:prSet>
      <dgm:spPr/>
    </dgm:pt>
    <dgm:pt modelId="{1500747C-E7F0-4497-9584-1C94CE8AD3CF}" type="pres">
      <dgm:prSet presAssocID="{DA9FF4A4-0459-415C-A75C-D7E33B142C0C}" presName="parTrans" presStyleLbl="sibTrans2D1" presStyleIdx="1" presStyleCnt="4"/>
      <dgm:spPr/>
    </dgm:pt>
    <dgm:pt modelId="{6B782F74-151E-4316-9368-1A3137CAC788}" type="pres">
      <dgm:prSet presAssocID="{DA9FF4A4-0459-415C-A75C-D7E33B142C0C}" presName="connectorText" presStyleLbl="sibTrans2D1" presStyleIdx="1" presStyleCnt="4"/>
      <dgm:spPr/>
    </dgm:pt>
    <dgm:pt modelId="{EA843214-C070-4B0D-ABE9-403217611DE0}" type="pres">
      <dgm:prSet presAssocID="{F063A4C7-37BE-4372-B92C-1D1B4C4D40E5}" presName="node" presStyleLbl="node1" presStyleIdx="1" presStyleCnt="4" custScaleX="120667" custScaleY="112547" custRadScaleRad="91837" custRadScaleInc="-1211">
        <dgm:presLayoutVars>
          <dgm:bulletEnabled val="1"/>
        </dgm:presLayoutVars>
      </dgm:prSet>
      <dgm:spPr/>
    </dgm:pt>
    <dgm:pt modelId="{FC429344-44DD-4BC1-B048-53EA414B3637}" type="pres">
      <dgm:prSet presAssocID="{98BA1216-8067-465E-A204-E4F3F0249B80}" presName="parTrans" presStyleLbl="sibTrans2D1" presStyleIdx="2" presStyleCnt="4"/>
      <dgm:spPr/>
    </dgm:pt>
    <dgm:pt modelId="{30930E9F-C778-4726-86E6-F389745972C0}" type="pres">
      <dgm:prSet presAssocID="{98BA1216-8067-465E-A204-E4F3F0249B80}" presName="connectorText" presStyleLbl="sibTrans2D1" presStyleIdx="2" presStyleCnt="4"/>
      <dgm:spPr/>
    </dgm:pt>
    <dgm:pt modelId="{401C80C0-2E53-4F19-97E7-309571EBF2BA}" type="pres">
      <dgm:prSet presAssocID="{2AFF9AA2-2892-4F58-8E2A-F72F81E38F07}" presName="node" presStyleLbl="node1" presStyleIdx="2" presStyleCnt="4" custScaleX="122749" custScaleY="124832" custRadScaleRad="88428" custRadScaleInc="1427">
        <dgm:presLayoutVars>
          <dgm:bulletEnabled val="1"/>
        </dgm:presLayoutVars>
      </dgm:prSet>
      <dgm:spPr/>
    </dgm:pt>
    <dgm:pt modelId="{2A19E04F-D455-4D49-AE41-381B6CE2A925}" type="pres">
      <dgm:prSet presAssocID="{47C6E234-C5A3-42A8-AAA2-15515CF08E7A}" presName="parTrans" presStyleLbl="sibTrans2D1" presStyleIdx="3" presStyleCnt="4"/>
      <dgm:spPr/>
    </dgm:pt>
    <dgm:pt modelId="{196DC614-4B02-4A55-AF38-9A064C959DBE}" type="pres">
      <dgm:prSet presAssocID="{47C6E234-C5A3-42A8-AAA2-15515CF08E7A}" presName="connectorText" presStyleLbl="sibTrans2D1" presStyleIdx="3" presStyleCnt="4"/>
      <dgm:spPr/>
    </dgm:pt>
    <dgm:pt modelId="{211BC7C2-9BA9-465B-887C-E474F60A89F3}" type="pres">
      <dgm:prSet presAssocID="{58729FF2-933C-4727-8098-1D740B8D7136}" presName="node" presStyleLbl="node1" presStyleIdx="3" presStyleCnt="4" custScaleX="125988" custScaleY="117344" custRadScaleRad="89055" custRadScaleInc="-2592">
        <dgm:presLayoutVars>
          <dgm:bulletEnabled val="1"/>
        </dgm:presLayoutVars>
      </dgm:prSet>
      <dgm:spPr/>
    </dgm:pt>
  </dgm:ptLst>
  <dgm:cxnLst>
    <dgm:cxn modelId="{5EC53B0A-8AFC-4D46-AB25-37A185870ADC}" type="presOf" srcId="{AAEA1F49-A050-4D58-9EB4-7FD66D7CD6B4}" destId="{5F621622-A37B-461E-8F17-28DADF6E8B05}" srcOrd="1" destOrd="0" presId="urn:microsoft.com/office/officeart/2005/8/layout/radial5"/>
    <dgm:cxn modelId="{0F4B141A-B1F8-4CB0-A7EF-096EB09D0544}" type="presOf" srcId="{F063A4C7-37BE-4372-B92C-1D1B4C4D40E5}" destId="{EA843214-C070-4B0D-ABE9-403217611DE0}" srcOrd="0" destOrd="0" presId="urn:microsoft.com/office/officeart/2005/8/layout/radial5"/>
    <dgm:cxn modelId="{19AFCA1E-96B2-4E93-B397-293CD15625D5}" type="presOf" srcId="{BD0C4134-1CF3-4BEB-B234-7C460FF6C607}" destId="{84A13D59-3A79-402D-A154-5D22F994D1FC}" srcOrd="0" destOrd="0" presId="urn:microsoft.com/office/officeart/2005/8/layout/radial5"/>
    <dgm:cxn modelId="{0BEE2620-0925-4783-BFB6-06789C02B928}" type="presOf" srcId="{AAEA1F49-A050-4D58-9EB4-7FD66D7CD6B4}" destId="{E188EDBD-8D5A-4D8F-AC3E-85C21128A048}" srcOrd="0" destOrd="0" presId="urn:microsoft.com/office/officeart/2005/8/layout/radial5"/>
    <dgm:cxn modelId="{CC449D30-ACD6-408F-8622-DDA48B5C3D4E}" srcId="{BD0C4134-1CF3-4BEB-B234-7C460FF6C607}" destId="{C1841CDF-8F75-48E6-B91D-3A40BA901860}" srcOrd="0" destOrd="0" parTransId="{41DEA118-E1DA-490D-8EE0-86D77922501D}" sibTransId="{532600A2-3871-41DC-B1F8-4E71EF6FA3D2}"/>
    <dgm:cxn modelId="{488D1633-19A9-4850-8EDB-FDE4822C1C63}" srcId="{C1841CDF-8F75-48E6-B91D-3A40BA901860}" destId="{717CFA11-664D-4BB3-AAAB-305A0DE28A10}" srcOrd="0" destOrd="0" parTransId="{AAEA1F49-A050-4D58-9EB4-7FD66D7CD6B4}" sibTransId="{19DE1836-0502-45B4-B3CD-E6CB5B3FAD6D}"/>
    <dgm:cxn modelId="{726EDD3B-3049-49AF-A7A0-C15CAFCA7292}" type="presOf" srcId="{98BA1216-8067-465E-A204-E4F3F0249B80}" destId="{FC429344-44DD-4BC1-B048-53EA414B3637}" srcOrd="0" destOrd="0" presId="urn:microsoft.com/office/officeart/2005/8/layout/radial5"/>
    <dgm:cxn modelId="{02BC5A63-9D46-46AE-9036-C50016E3CFA1}" srcId="{C1841CDF-8F75-48E6-B91D-3A40BA901860}" destId="{2AFF9AA2-2892-4F58-8E2A-F72F81E38F07}" srcOrd="2" destOrd="0" parTransId="{98BA1216-8067-465E-A204-E4F3F0249B80}" sibTransId="{4BF369E1-7F92-4F6E-806E-FBF34C2DF103}"/>
    <dgm:cxn modelId="{5865AB6A-6752-485A-913D-614496D86740}" type="presOf" srcId="{47C6E234-C5A3-42A8-AAA2-15515CF08E7A}" destId="{196DC614-4B02-4A55-AF38-9A064C959DBE}" srcOrd="1" destOrd="0" presId="urn:microsoft.com/office/officeart/2005/8/layout/radial5"/>
    <dgm:cxn modelId="{8BCBEA4E-0DCF-468B-B012-54772093B775}" type="presOf" srcId="{98BA1216-8067-465E-A204-E4F3F0249B80}" destId="{30930E9F-C778-4726-86E6-F389745972C0}" srcOrd="1" destOrd="0" presId="urn:microsoft.com/office/officeart/2005/8/layout/radial5"/>
    <dgm:cxn modelId="{C78E7D7E-902C-44E9-8AF2-B2926B5D5763}" srcId="{C1841CDF-8F75-48E6-B91D-3A40BA901860}" destId="{F063A4C7-37BE-4372-B92C-1D1B4C4D40E5}" srcOrd="1" destOrd="0" parTransId="{DA9FF4A4-0459-415C-A75C-D7E33B142C0C}" sibTransId="{67856658-6D4D-46A9-9011-D81B49240A61}"/>
    <dgm:cxn modelId="{CDC46B81-1AF4-4165-9362-4904C627B925}" type="presOf" srcId="{DA9FF4A4-0459-415C-A75C-D7E33B142C0C}" destId="{6B782F74-151E-4316-9368-1A3137CAC788}" srcOrd="1" destOrd="0" presId="urn:microsoft.com/office/officeart/2005/8/layout/radial5"/>
    <dgm:cxn modelId="{1620998A-9679-4B2B-848A-7F00380EBDEF}" type="presOf" srcId="{58729FF2-933C-4727-8098-1D740B8D7136}" destId="{211BC7C2-9BA9-465B-887C-E474F60A89F3}" srcOrd="0" destOrd="0" presId="urn:microsoft.com/office/officeart/2005/8/layout/radial5"/>
    <dgm:cxn modelId="{A1D1A08D-4279-4596-AE9D-3DA390447F3B}" srcId="{C1841CDF-8F75-48E6-B91D-3A40BA901860}" destId="{58729FF2-933C-4727-8098-1D740B8D7136}" srcOrd="3" destOrd="0" parTransId="{47C6E234-C5A3-42A8-AAA2-15515CF08E7A}" sibTransId="{C2695055-31F0-49C0-861A-42BEDE264B4E}"/>
    <dgm:cxn modelId="{949F65A7-AE25-45AD-BE16-C333083DD11F}" type="presOf" srcId="{C1841CDF-8F75-48E6-B91D-3A40BA901860}" destId="{C3C37B61-1B2E-42BF-BC3B-76C4CB11297C}" srcOrd="0" destOrd="0" presId="urn:microsoft.com/office/officeart/2005/8/layout/radial5"/>
    <dgm:cxn modelId="{E04F0BAD-73C1-4A27-AA93-179D3CE4B7DE}" type="presOf" srcId="{DA9FF4A4-0459-415C-A75C-D7E33B142C0C}" destId="{1500747C-E7F0-4497-9584-1C94CE8AD3CF}" srcOrd="0" destOrd="0" presId="urn:microsoft.com/office/officeart/2005/8/layout/radial5"/>
    <dgm:cxn modelId="{64B838CE-4E84-46F5-B407-90DCB78092B9}" type="presOf" srcId="{2AFF9AA2-2892-4F58-8E2A-F72F81E38F07}" destId="{401C80C0-2E53-4F19-97E7-309571EBF2BA}" srcOrd="0" destOrd="0" presId="urn:microsoft.com/office/officeart/2005/8/layout/radial5"/>
    <dgm:cxn modelId="{6B086EE3-15DA-4B2A-B99E-AB770D5801E1}" type="presOf" srcId="{717CFA11-664D-4BB3-AAAB-305A0DE28A10}" destId="{B1BC5096-40B2-44BD-9023-D24B51974C3E}" srcOrd="0" destOrd="0" presId="urn:microsoft.com/office/officeart/2005/8/layout/radial5"/>
    <dgm:cxn modelId="{AC038AEE-B678-4F9B-B313-A52D28BB116A}" type="presOf" srcId="{47C6E234-C5A3-42A8-AAA2-15515CF08E7A}" destId="{2A19E04F-D455-4D49-AE41-381B6CE2A925}" srcOrd="0" destOrd="0" presId="urn:microsoft.com/office/officeart/2005/8/layout/radial5"/>
    <dgm:cxn modelId="{9B35731A-05BC-49B6-A14D-E8C049D4C7CE}" type="presParOf" srcId="{84A13D59-3A79-402D-A154-5D22F994D1FC}" destId="{C3C37B61-1B2E-42BF-BC3B-76C4CB11297C}" srcOrd="0" destOrd="0" presId="urn:microsoft.com/office/officeart/2005/8/layout/radial5"/>
    <dgm:cxn modelId="{FB0CA88C-F800-4149-A201-FABF09162157}" type="presParOf" srcId="{84A13D59-3A79-402D-A154-5D22F994D1FC}" destId="{E188EDBD-8D5A-4D8F-AC3E-85C21128A048}" srcOrd="1" destOrd="0" presId="urn:microsoft.com/office/officeart/2005/8/layout/radial5"/>
    <dgm:cxn modelId="{523C8511-9E23-4638-9D49-309FE89C9861}" type="presParOf" srcId="{E188EDBD-8D5A-4D8F-AC3E-85C21128A048}" destId="{5F621622-A37B-461E-8F17-28DADF6E8B05}" srcOrd="0" destOrd="0" presId="urn:microsoft.com/office/officeart/2005/8/layout/radial5"/>
    <dgm:cxn modelId="{03E52296-B6B0-466C-8F9D-6B53D6E6933E}" type="presParOf" srcId="{84A13D59-3A79-402D-A154-5D22F994D1FC}" destId="{B1BC5096-40B2-44BD-9023-D24B51974C3E}" srcOrd="2" destOrd="0" presId="urn:microsoft.com/office/officeart/2005/8/layout/radial5"/>
    <dgm:cxn modelId="{376ACFC0-F95A-4F5C-A7E3-02DAA4586012}" type="presParOf" srcId="{84A13D59-3A79-402D-A154-5D22F994D1FC}" destId="{1500747C-E7F0-4497-9584-1C94CE8AD3CF}" srcOrd="3" destOrd="0" presId="urn:microsoft.com/office/officeart/2005/8/layout/radial5"/>
    <dgm:cxn modelId="{1C2A6B8F-AE6E-41A7-A174-C8CAF60E9781}" type="presParOf" srcId="{1500747C-E7F0-4497-9584-1C94CE8AD3CF}" destId="{6B782F74-151E-4316-9368-1A3137CAC788}" srcOrd="0" destOrd="0" presId="urn:microsoft.com/office/officeart/2005/8/layout/radial5"/>
    <dgm:cxn modelId="{2754E719-B6D1-4F8C-9D25-6C40FC412A88}" type="presParOf" srcId="{84A13D59-3A79-402D-A154-5D22F994D1FC}" destId="{EA843214-C070-4B0D-ABE9-403217611DE0}" srcOrd="4" destOrd="0" presId="urn:microsoft.com/office/officeart/2005/8/layout/radial5"/>
    <dgm:cxn modelId="{F76DF5B2-D6AA-4C40-B5E8-FCFD21721C7F}" type="presParOf" srcId="{84A13D59-3A79-402D-A154-5D22F994D1FC}" destId="{FC429344-44DD-4BC1-B048-53EA414B3637}" srcOrd="5" destOrd="0" presId="urn:microsoft.com/office/officeart/2005/8/layout/radial5"/>
    <dgm:cxn modelId="{1A3EA70A-4EB7-4915-81BC-3CD2CE690EAC}" type="presParOf" srcId="{FC429344-44DD-4BC1-B048-53EA414B3637}" destId="{30930E9F-C778-4726-86E6-F389745972C0}" srcOrd="0" destOrd="0" presId="urn:microsoft.com/office/officeart/2005/8/layout/radial5"/>
    <dgm:cxn modelId="{84B274C6-6A4F-476C-924E-EE5FD1022325}" type="presParOf" srcId="{84A13D59-3A79-402D-A154-5D22F994D1FC}" destId="{401C80C0-2E53-4F19-97E7-309571EBF2BA}" srcOrd="6" destOrd="0" presId="urn:microsoft.com/office/officeart/2005/8/layout/radial5"/>
    <dgm:cxn modelId="{68F53434-9892-43E1-9BD2-08A15006D501}" type="presParOf" srcId="{84A13D59-3A79-402D-A154-5D22F994D1FC}" destId="{2A19E04F-D455-4D49-AE41-381B6CE2A925}" srcOrd="7" destOrd="0" presId="urn:microsoft.com/office/officeart/2005/8/layout/radial5"/>
    <dgm:cxn modelId="{05E19687-1FBD-4F47-AAD5-24A6CCB9FFD2}" type="presParOf" srcId="{2A19E04F-D455-4D49-AE41-381B6CE2A925}" destId="{196DC614-4B02-4A55-AF38-9A064C959DBE}" srcOrd="0" destOrd="0" presId="urn:microsoft.com/office/officeart/2005/8/layout/radial5"/>
    <dgm:cxn modelId="{711B019E-5E59-4927-92E3-F7C5B1B72F37}" type="presParOf" srcId="{84A13D59-3A79-402D-A154-5D22F994D1FC}" destId="{211BC7C2-9BA9-465B-887C-E474F60A89F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22AF1-A983-4D50-92DE-D9CD83E12BC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CBBC59E-0617-4719-A4BC-D6FD5885379B}">
      <dgm:prSet phldrT="[Texto]"/>
      <dgm:spPr/>
      <dgm:t>
        <a:bodyPr/>
        <a:lstStyle/>
        <a:p>
          <a:r>
            <a:rPr lang="es-CL" dirty="0"/>
            <a:t>Zona Sur</a:t>
          </a:r>
        </a:p>
      </dgm:t>
    </dgm:pt>
    <dgm:pt modelId="{85818E81-CDB7-4120-815C-539507E86956}" type="parTrans" cxnId="{E421DC9E-7369-4066-BEF0-931AFB5B6145}">
      <dgm:prSet/>
      <dgm:spPr/>
      <dgm:t>
        <a:bodyPr/>
        <a:lstStyle/>
        <a:p>
          <a:endParaRPr lang="es-CL"/>
        </a:p>
      </dgm:t>
    </dgm:pt>
    <dgm:pt modelId="{16FE24D0-0194-4AE9-BB42-E74348E4FB9A}" type="sibTrans" cxnId="{E421DC9E-7369-4066-BEF0-931AFB5B6145}">
      <dgm:prSet/>
      <dgm:spPr/>
      <dgm:t>
        <a:bodyPr/>
        <a:lstStyle/>
        <a:p>
          <a:endParaRPr lang="es-CL"/>
        </a:p>
      </dgm:t>
    </dgm:pt>
    <dgm:pt modelId="{6833A6C2-5B76-4FFB-A61C-26D2214574C5}">
      <dgm:prSet phldrT="[Texto]" custT="1"/>
      <dgm:spPr/>
      <dgm:t>
        <a:bodyPr/>
        <a:lstStyle/>
        <a:p>
          <a:r>
            <a:rPr lang="es-CL" sz="2400" dirty="0"/>
            <a:t>Clima frío y lluvioso.</a:t>
          </a:r>
        </a:p>
      </dgm:t>
    </dgm:pt>
    <dgm:pt modelId="{62612A3E-FC3F-4EB5-BF05-112CBB274A3E}" type="parTrans" cxnId="{E201D046-22AB-4EA3-8049-26B78BE7FA79}">
      <dgm:prSet/>
      <dgm:spPr/>
      <dgm:t>
        <a:bodyPr/>
        <a:lstStyle/>
        <a:p>
          <a:endParaRPr lang="es-CL"/>
        </a:p>
      </dgm:t>
    </dgm:pt>
    <dgm:pt modelId="{C09804DE-AEA1-4A17-963C-C7B562531BF3}" type="sibTrans" cxnId="{E201D046-22AB-4EA3-8049-26B78BE7FA79}">
      <dgm:prSet/>
      <dgm:spPr/>
      <dgm:t>
        <a:bodyPr/>
        <a:lstStyle/>
        <a:p>
          <a:endParaRPr lang="es-CL"/>
        </a:p>
      </dgm:t>
    </dgm:pt>
    <dgm:pt modelId="{0C3A008E-912E-422B-B5AC-A01B91FBE593}">
      <dgm:prSet phldrT="[Texto]" custT="1"/>
      <dgm:spPr/>
      <dgm:t>
        <a:bodyPr/>
        <a:lstStyle/>
        <a:p>
          <a:r>
            <a:rPr lang="es-CL" sz="2400" dirty="0"/>
            <a:t>Gran cantidad y variedad de vegetación.</a:t>
          </a:r>
        </a:p>
      </dgm:t>
    </dgm:pt>
    <dgm:pt modelId="{C173A0AA-A375-4BEF-84F8-E0E0528AE632}" type="parTrans" cxnId="{A6F0A914-7DCE-4F1E-8821-DF4E49C46E5D}">
      <dgm:prSet/>
      <dgm:spPr/>
      <dgm:t>
        <a:bodyPr/>
        <a:lstStyle/>
        <a:p>
          <a:endParaRPr lang="es-CL"/>
        </a:p>
      </dgm:t>
    </dgm:pt>
    <dgm:pt modelId="{89A99A59-7B8A-4891-9E94-018B3AF88526}" type="sibTrans" cxnId="{A6F0A914-7DCE-4F1E-8821-DF4E49C46E5D}">
      <dgm:prSet/>
      <dgm:spPr/>
      <dgm:t>
        <a:bodyPr/>
        <a:lstStyle/>
        <a:p>
          <a:endParaRPr lang="es-CL"/>
        </a:p>
      </dgm:t>
    </dgm:pt>
    <dgm:pt modelId="{61E486E7-770E-4809-B951-79322F02C1DB}">
      <dgm:prSet phldrT="[Texto]" custT="1"/>
      <dgm:spPr/>
      <dgm:t>
        <a:bodyPr/>
        <a:lstStyle/>
        <a:p>
          <a:r>
            <a:rPr lang="es-CL" sz="2400" dirty="0"/>
            <a:t>Se destacan los bosques nativos, ríos, lagos, volcanes, etc.</a:t>
          </a:r>
        </a:p>
      </dgm:t>
    </dgm:pt>
    <dgm:pt modelId="{E9466DAD-D89F-4962-9E06-8679D0AA86C0}" type="parTrans" cxnId="{118857B9-2FAA-44DC-81B0-859EE3C1CE07}">
      <dgm:prSet/>
      <dgm:spPr/>
      <dgm:t>
        <a:bodyPr/>
        <a:lstStyle/>
        <a:p>
          <a:endParaRPr lang="es-CL"/>
        </a:p>
      </dgm:t>
    </dgm:pt>
    <dgm:pt modelId="{99216027-AB20-4DC8-A4B6-0F161B8D80D5}" type="sibTrans" cxnId="{118857B9-2FAA-44DC-81B0-859EE3C1CE07}">
      <dgm:prSet/>
      <dgm:spPr/>
      <dgm:t>
        <a:bodyPr/>
        <a:lstStyle/>
        <a:p>
          <a:endParaRPr lang="es-CL"/>
        </a:p>
      </dgm:t>
    </dgm:pt>
    <dgm:pt modelId="{C9A11F3F-C242-48EA-A4C6-45E100E6C1CF}">
      <dgm:prSet phldrT="[Texto]" custT="1"/>
      <dgm:spPr/>
      <dgm:t>
        <a:bodyPr/>
        <a:lstStyle/>
        <a:p>
          <a:r>
            <a:rPr lang="es-CL" sz="2200" dirty="0"/>
            <a:t>Las personas realizan actividades como: ganadería, turismo, pesca, etc.</a:t>
          </a:r>
        </a:p>
      </dgm:t>
    </dgm:pt>
    <dgm:pt modelId="{960E024C-F223-4A50-BAB0-587BBC38DAA4}" type="parTrans" cxnId="{579FE2F6-2872-4F68-9D5D-87060C2253E2}">
      <dgm:prSet/>
      <dgm:spPr/>
      <dgm:t>
        <a:bodyPr/>
        <a:lstStyle/>
        <a:p>
          <a:endParaRPr lang="es-CL"/>
        </a:p>
      </dgm:t>
    </dgm:pt>
    <dgm:pt modelId="{1F5F9C98-7CF5-464A-BBD2-4F8EA9F1A221}" type="sibTrans" cxnId="{579FE2F6-2872-4F68-9D5D-87060C2253E2}">
      <dgm:prSet/>
      <dgm:spPr/>
      <dgm:t>
        <a:bodyPr/>
        <a:lstStyle/>
        <a:p>
          <a:endParaRPr lang="es-CL"/>
        </a:p>
      </dgm:t>
    </dgm:pt>
    <dgm:pt modelId="{D7AF6002-1740-473D-A73F-27999586B675}" type="pres">
      <dgm:prSet presAssocID="{85F22AF1-A983-4D50-92DE-D9CD83E12B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8C9CD2-52A3-406B-9AD8-A7340731F61C}" type="pres">
      <dgm:prSet presAssocID="{DCBBC59E-0617-4719-A4BC-D6FD5885379B}" presName="centerShape" presStyleLbl="node0" presStyleIdx="0" presStyleCnt="1"/>
      <dgm:spPr/>
    </dgm:pt>
    <dgm:pt modelId="{587C6277-C008-40F6-94C5-556CEFF9CAD1}" type="pres">
      <dgm:prSet presAssocID="{62612A3E-FC3F-4EB5-BF05-112CBB274A3E}" presName="parTrans" presStyleLbl="sibTrans2D1" presStyleIdx="0" presStyleCnt="4"/>
      <dgm:spPr/>
    </dgm:pt>
    <dgm:pt modelId="{05EDA54B-E97C-43B1-9ECC-5B7FBA6E49C4}" type="pres">
      <dgm:prSet presAssocID="{62612A3E-FC3F-4EB5-BF05-112CBB274A3E}" presName="connectorText" presStyleLbl="sibTrans2D1" presStyleIdx="0" presStyleCnt="4"/>
      <dgm:spPr/>
    </dgm:pt>
    <dgm:pt modelId="{FBBBFB4A-B0F7-4E8F-8F1B-80C3E5D7579A}" type="pres">
      <dgm:prSet presAssocID="{6833A6C2-5B76-4FFB-A61C-26D2214574C5}" presName="node" presStyleLbl="node1" presStyleIdx="0" presStyleCnt="4" custScaleX="114106" custRadScaleRad="89636" custRadScaleInc="3733">
        <dgm:presLayoutVars>
          <dgm:bulletEnabled val="1"/>
        </dgm:presLayoutVars>
      </dgm:prSet>
      <dgm:spPr/>
    </dgm:pt>
    <dgm:pt modelId="{220C5B2E-B0DA-4810-8F86-1E161557386F}" type="pres">
      <dgm:prSet presAssocID="{C173A0AA-A375-4BEF-84F8-E0E0528AE632}" presName="parTrans" presStyleLbl="sibTrans2D1" presStyleIdx="1" presStyleCnt="4"/>
      <dgm:spPr/>
    </dgm:pt>
    <dgm:pt modelId="{A6F3406E-8438-4F88-ABE9-57FC7462D368}" type="pres">
      <dgm:prSet presAssocID="{C173A0AA-A375-4BEF-84F8-E0E0528AE632}" presName="connectorText" presStyleLbl="sibTrans2D1" presStyleIdx="1" presStyleCnt="4"/>
      <dgm:spPr/>
    </dgm:pt>
    <dgm:pt modelId="{9749DD41-F986-4B35-A1F3-8E3BF88FD6D4}" type="pres">
      <dgm:prSet presAssocID="{0C3A008E-912E-422B-B5AC-A01B91FBE593}" presName="node" presStyleLbl="node1" presStyleIdx="1" presStyleCnt="4" custScaleX="137553" custScaleY="121715">
        <dgm:presLayoutVars>
          <dgm:bulletEnabled val="1"/>
        </dgm:presLayoutVars>
      </dgm:prSet>
      <dgm:spPr/>
    </dgm:pt>
    <dgm:pt modelId="{95682983-FCB4-42E9-87E6-DBA2EC9D48D0}" type="pres">
      <dgm:prSet presAssocID="{E9466DAD-D89F-4962-9E06-8679D0AA86C0}" presName="parTrans" presStyleLbl="sibTrans2D1" presStyleIdx="2" presStyleCnt="4"/>
      <dgm:spPr/>
    </dgm:pt>
    <dgm:pt modelId="{733A7034-AF31-4277-BE91-F6D383A62DA9}" type="pres">
      <dgm:prSet presAssocID="{E9466DAD-D89F-4962-9E06-8679D0AA86C0}" presName="connectorText" presStyleLbl="sibTrans2D1" presStyleIdx="2" presStyleCnt="4"/>
      <dgm:spPr/>
    </dgm:pt>
    <dgm:pt modelId="{7779837C-010E-46EC-A467-856E79560F27}" type="pres">
      <dgm:prSet presAssocID="{61E486E7-770E-4809-B951-79322F02C1DB}" presName="node" presStyleLbl="node1" presStyleIdx="2" presStyleCnt="4" custScaleX="148124" custScaleY="117624" custRadScaleRad="89935" custRadScaleInc="-1465">
        <dgm:presLayoutVars>
          <dgm:bulletEnabled val="1"/>
        </dgm:presLayoutVars>
      </dgm:prSet>
      <dgm:spPr/>
    </dgm:pt>
    <dgm:pt modelId="{3FAAD969-BF5B-473A-8534-5E2B5E24A1C5}" type="pres">
      <dgm:prSet presAssocID="{960E024C-F223-4A50-BAB0-587BBC38DAA4}" presName="parTrans" presStyleLbl="sibTrans2D1" presStyleIdx="3" presStyleCnt="4"/>
      <dgm:spPr/>
    </dgm:pt>
    <dgm:pt modelId="{0C4D33FA-A205-4AF6-8AA4-8224F0CD2A59}" type="pres">
      <dgm:prSet presAssocID="{960E024C-F223-4A50-BAB0-587BBC38DAA4}" presName="connectorText" presStyleLbl="sibTrans2D1" presStyleIdx="3" presStyleCnt="4"/>
      <dgm:spPr/>
    </dgm:pt>
    <dgm:pt modelId="{D2A91717-C8B4-4F8C-A6CC-CAE964857BAD}" type="pres">
      <dgm:prSet presAssocID="{C9A11F3F-C242-48EA-A4C6-45E100E6C1CF}" presName="node" presStyleLbl="node1" presStyleIdx="3" presStyleCnt="4" custScaleX="158329" custScaleY="132152" custRadScaleRad="103737" custRadScaleInc="712">
        <dgm:presLayoutVars>
          <dgm:bulletEnabled val="1"/>
        </dgm:presLayoutVars>
      </dgm:prSet>
      <dgm:spPr/>
    </dgm:pt>
  </dgm:ptLst>
  <dgm:cxnLst>
    <dgm:cxn modelId="{6AC31108-405E-4411-A421-90AEE63A5B9F}" type="presOf" srcId="{C173A0AA-A375-4BEF-84F8-E0E0528AE632}" destId="{220C5B2E-B0DA-4810-8F86-1E161557386F}" srcOrd="0" destOrd="0" presId="urn:microsoft.com/office/officeart/2005/8/layout/radial5"/>
    <dgm:cxn modelId="{A6F0A914-7DCE-4F1E-8821-DF4E49C46E5D}" srcId="{DCBBC59E-0617-4719-A4BC-D6FD5885379B}" destId="{0C3A008E-912E-422B-B5AC-A01B91FBE593}" srcOrd="1" destOrd="0" parTransId="{C173A0AA-A375-4BEF-84F8-E0E0528AE632}" sibTransId="{89A99A59-7B8A-4891-9E94-018B3AF88526}"/>
    <dgm:cxn modelId="{48383F30-28A6-48BE-BBA2-3A06A3228CE3}" type="presOf" srcId="{DCBBC59E-0617-4719-A4BC-D6FD5885379B}" destId="{748C9CD2-52A3-406B-9AD8-A7340731F61C}" srcOrd="0" destOrd="0" presId="urn:microsoft.com/office/officeart/2005/8/layout/radial5"/>
    <dgm:cxn modelId="{C0158335-25BB-4406-8B6C-43257705A68E}" type="presOf" srcId="{960E024C-F223-4A50-BAB0-587BBC38DAA4}" destId="{0C4D33FA-A205-4AF6-8AA4-8224F0CD2A59}" srcOrd="1" destOrd="0" presId="urn:microsoft.com/office/officeart/2005/8/layout/radial5"/>
    <dgm:cxn modelId="{117D145E-D08A-43EC-BE3A-1985DDB070DF}" type="presOf" srcId="{E9466DAD-D89F-4962-9E06-8679D0AA86C0}" destId="{733A7034-AF31-4277-BE91-F6D383A62DA9}" srcOrd="1" destOrd="0" presId="urn:microsoft.com/office/officeart/2005/8/layout/radial5"/>
    <dgm:cxn modelId="{CB876661-1C39-4F26-9FBB-FBE052774140}" type="presOf" srcId="{61E486E7-770E-4809-B951-79322F02C1DB}" destId="{7779837C-010E-46EC-A467-856E79560F27}" srcOrd="0" destOrd="0" presId="urn:microsoft.com/office/officeart/2005/8/layout/radial5"/>
    <dgm:cxn modelId="{38A0D063-C6BB-430B-84B3-C857C077E3B5}" type="presOf" srcId="{C173A0AA-A375-4BEF-84F8-E0E0528AE632}" destId="{A6F3406E-8438-4F88-ABE9-57FC7462D368}" srcOrd="1" destOrd="0" presId="urn:microsoft.com/office/officeart/2005/8/layout/radial5"/>
    <dgm:cxn modelId="{E201D046-22AB-4EA3-8049-26B78BE7FA79}" srcId="{DCBBC59E-0617-4719-A4BC-D6FD5885379B}" destId="{6833A6C2-5B76-4FFB-A61C-26D2214574C5}" srcOrd="0" destOrd="0" parTransId="{62612A3E-FC3F-4EB5-BF05-112CBB274A3E}" sibTransId="{C09804DE-AEA1-4A17-963C-C7B562531BF3}"/>
    <dgm:cxn modelId="{E68A3D47-D050-4847-BE45-6071110B6863}" type="presOf" srcId="{6833A6C2-5B76-4FFB-A61C-26D2214574C5}" destId="{FBBBFB4A-B0F7-4E8F-8F1B-80C3E5D7579A}" srcOrd="0" destOrd="0" presId="urn:microsoft.com/office/officeart/2005/8/layout/radial5"/>
    <dgm:cxn modelId="{0F8A644A-1F49-442D-B3A8-57E7F7C3C472}" type="presOf" srcId="{0C3A008E-912E-422B-B5AC-A01B91FBE593}" destId="{9749DD41-F986-4B35-A1F3-8E3BF88FD6D4}" srcOrd="0" destOrd="0" presId="urn:microsoft.com/office/officeart/2005/8/layout/radial5"/>
    <dgm:cxn modelId="{72961F6B-2C8C-4D65-B69C-22DEFA0EB1B2}" type="presOf" srcId="{960E024C-F223-4A50-BAB0-587BBC38DAA4}" destId="{3FAAD969-BF5B-473A-8534-5E2B5E24A1C5}" srcOrd="0" destOrd="0" presId="urn:microsoft.com/office/officeart/2005/8/layout/radial5"/>
    <dgm:cxn modelId="{1249A570-8B9F-44AC-9F31-491832A42EF1}" type="presOf" srcId="{E9466DAD-D89F-4962-9E06-8679D0AA86C0}" destId="{95682983-FCB4-42E9-87E6-DBA2EC9D48D0}" srcOrd="0" destOrd="0" presId="urn:microsoft.com/office/officeart/2005/8/layout/radial5"/>
    <dgm:cxn modelId="{839B8E98-6E1F-4DBF-A9C8-EFE9F619D84B}" type="presOf" srcId="{C9A11F3F-C242-48EA-A4C6-45E100E6C1CF}" destId="{D2A91717-C8B4-4F8C-A6CC-CAE964857BAD}" srcOrd="0" destOrd="0" presId="urn:microsoft.com/office/officeart/2005/8/layout/radial5"/>
    <dgm:cxn modelId="{E421DC9E-7369-4066-BEF0-931AFB5B6145}" srcId="{85F22AF1-A983-4D50-92DE-D9CD83E12BC8}" destId="{DCBBC59E-0617-4719-A4BC-D6FD5885379B}" srcOrd="0" destOrd="0" parTransId="{85818E81-CDB7-4120-815C-539507E86956}" sibTransId="{16FE24D0-0194-4AE9-BB42-E74348E4FB9A}"/>
    <dgm:cxn modelId="{3EDA15AA-93FA-41F0-BF76-E77A9419B76B}" type="presOf" srcId="{62612A3E-FC3F-4EB5-BF05-112CBB274A3E}" destId="{05EDA54B-E97C-43B1-9ECC-5B7FBA6E49C4}" srcOrd="1" destOrd="0" presId="urn:microsoft.com/office/officeart/2005/8/layout/radial5"/>
    <dgm:cxn modelId="{118857B9-2FAA-44DC-81B0-859EE3C1CE07}" srcId="{DCBBC59E-0617-4719-A4BC-D6FD5885379B}" destId="{61E486E7-770E-4809-B951-79322F02C1DB}" srcOrd="2" destOrd="0" parTransId="{E9466DAD-D89F-4962-9E06-8679D0AA86C0}" sibTransId="{99216027-AB20-4DC8-A4B6-0F161B8D80D5}"/>
    <dgm:cxn modelId="{4B5665C8-580D-4ACD-BB89-439F2D9C4877}" type="presOf" srcId="{85F22AF1-A983-4D50-92DE-D9CD83E12BC8}" destId="{D7AF6002-1740-473D-A73F-27999586B675}" srcOrd="0" destOrd="0" presId="urn:microsoft.com/office/officeart/2005/8/layout/radial5"/>
    <dgm:cxn modelId="{2C425CD6-69C8-4DAB-91FB-001E40800D62}" type="presOf" srcId="{62612A3E-FC3F-4EB5-BF05-112CBB274A3E}" destId="{587C6277-C008-40F6-94C5-556CEFF9CAD1}" srcOrd="0" destOrd="0" presId="urn:microsoft.com/office/officeart/2005/8/layout/radial5"/>
    <dgm:cxn modelId="{579FE2F6-2872-4F68-9D5D-87060C2253E2}" srcId="{DCBBC59E-0617-4719-A4BC-D6FD5885379B}" destId="{C9A11F3F-C242-48EA-A4C6-45E100E6C1CF}" srcOrd="3" destOrd="0" parTransId="{960E024C-F223-4A50-BAB0-587BBC38DAA4}" sibTransId="{1F5F9C98-7CF5-464A-BBD2-4F8EA9F1A221}"/>
    <dgm:cxn modelId="{E185D19C-901F-47C4-9D30-FA184C4ECCFB}" type="presParOf" srcId="{D7AF6002-1740-473D-A73F-27999586B675}" destId="{748C9CD2-52A3-406B-9AD8-A7340731F61C}" srcOrd="0" destOrd="0" presId="urn:microsoft.com/office/officeart/2005/8/layout/radial5"/>
    <dgm:cxn modelId="{130A6F82-A183-43DB-A3B2-90EC5E838462}" type="presParOf" srcId="{D7AF6002-1740-473D-A73F-27999586B675}" destId="{587C6277-C008-40F6-94C5-556CEFF9CAD1}" srcOrd="1" destOrd="0" presId="urn:microsoft.com/office/officeart/2005/8/layout/radial5"/>
    <dgm:cxn modelId="{A76C2388-1A80-4B64-A02B-A93F51F73433}" type="presParOf" srcId="{587C6277-C008-40F6-94C5-556CEFF9CAD1}" destId="{05EDA54B-E97C-43B1-9ECC-5B7FBA6E49C4}" srcOrd="0" destOrd="0" presId="urn:microsoft.com/office/officeart/2005/8/layout/radial5"/>
    <dgm:cxn modelId="{765041E4-C02A-4D8E-97ED-4CF3D38C6DB2}" type="presParOf" srcId="{D7AF6002-1740-473D-A73F-27999586B675}" destId="{FBBBFB4A-B0F7-4E8F-8F1B-80C3E5D7579A}" srcOrd="2" destOrd="0" presId="urn:microsoft.com/office/officeart/2005/8/layout/radial5"/>
    <dgm:cxn modelId="{948F11C8-D10C-4A2D-9225-D357B51474A0}" type="presParOf" srcId="{D7AF6002-1740-473D-A73F-27999586B675}" destId="{220C5B2E-B0DA-4810-8F86-1E161557386F}" srcOrd="3" destOrd="0" presId="urn:microsoft.com/office/officeart/2005/8/layout/radial5"/>
    <dgm:cxn modelId="{E5876241-05B0-4162-9DAF-40414F4A3650}" type="presParOf" srcId="{220C5B2E-B0DA-4810-8F86-1E161557386F}" destId="{A6F3406E-8438-4F88-ABE9-57FC7462D368}" srcOrd="0" destOrd="0" presId="urn:microsoft.com/office/officeart/2005/8/layout/radial5"/>
    <dgm:cxn modelId="{B1A18BE9-137A-44B7-9980-D0B5855751E2}" type="presParOf" srcId="{D7AF6002-1740-473D-A73F-27999586B675}" destId="{9749DD41-F986-4B35-A1F3-8E3BF88FD6D4}" srcOrd="4" destOrd="0" presId="urn:microsoft.com/office/officeart/2005/8/layout/radial5"/>
    <dgm:cxn modelId="{AFA37733-92AD-4028-8FA5-490088F64E85}" type="presParOf" srcId="{D7AF6002-1740-473D-A73F-27999586B675}" destId="{95682983-FCB4-42E9-87E6-DBA2EC9D48D0}" srcOrd="5" destOrd="0" presId="urn:microsoft.com/office/officeart/2005/8/layout/radial5"/>
    <dgm:cxn modelId="{533A23A3-0C8C-4167-BA6C-771A113DBBBC}" type="presParOf" srcId="{95682983-FCB4-42E9-87E6-DBA2EC9D48D0}" destId="{733A7034-AF31-4277-BE91-F6D383A62DA9}" srcOrd="0" destOrd="0" presId="urn:microsoft.com/office/officeart/2005/8/layout/radial5"/>
    <dgm:cxn modelId="{08D82C7D-F4C4-453A-B7E8-12444A88FC5A}" type="presParOf" srcId="{D7AF6002-1740-473D-A73F-27999586B675}" destId="{7779837C-010E-46EC-A467-856E79560F27}" srcOrd="6" destOrd="0" presId="urn:microsoft.com/office/officeart/2005/8/layout/radial5"/>
    <dgm:cxn modelId="{8D9F686C-BBEA-4127-88E3-88D9611D364A}" type="presParOf" srcId="{D7AF6002-1740-473D-A73F-27999586B675}" destId="{3FAAD969-BF5B-473A-8534-5E2B5E24A1C5}" srcOrd="7" destOrd="0" presId="urn:microsoft.com/office/officeart/2005/8/layout/radial5"/>
    <dgm:cxn modelId="{0C41F201-0573-42E2-8439-70A0BABBA607}" type="presParOf" srcId="{3FAAD969-BF5B-473A-8534-5E2B5E24A1C5}" destId="{0C4D33FA-A205-4AF6-8AA4-8224F0CD2A59}" srcOrd="0" destOrd="0" presId="urn:microsoft.com/office/officeart/2005/8/layout/radial5"/>
    <dgm:cxn modelId="{1C73E93B-9F23-4CEA-8E5D-D14FC9455453}" type="presParOf" srcId="{D7AF6002-1740-473D-A73F-27999586B675}" destId="{D2A91717-C8B4-4F8C-A6CC-CAE964857B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4E4E8-CDD4-4FB9-A310-89F42DB838E9}">
      <dsp:nvSpPr>
        <dsp:cNvPr id="0" name=""/>
        <dsp:cNvSpPr/>
      </dsp:nvSpPr>
      <dsp:spPr>
        <a:xfrm>
          <a:off x="5643435" y="2422920"/>
          <a:ext cx="1772413" cy="17724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Zona Norte</a:t>
          </a:r>
        </a:p>
      </dsp:txBody>
      <dsp:txXfrm>
        <a:off x="5902999" y="2682484"/>
        <a:ext cx="1253285" cy="1253285"/>
      </dsp:txXfrm>
    </dsp:sp>
    <dsp:sp modelId="{F0909340-CB70-49F4-AFA4-8F3BF86A763F}">
      <dsp:nvSpPr>
        <dsp:cNvPr id="0" name=""/>
        <dsp:cNvSpPr/>
      </dsp:nvSpPr>
      <dsp:spPr>
        <a:xfrm rot="16200000">
          <a:off x="6364493" y="1819356"/>
          <a:ext cx="330297" cy="602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kern="1200"/>
        </a:p>
      </dsp:txBody>
      <dsp:txXfrm>
        <a:off x="6414038" y="1989425"/>
        <a:ext cx="231208" cy="361572"/>
      </dsp:txXfrm>
    </dsp:sp>
    <dsp:sp modelId="{F75DCD3F-BCE4-4A60-90EF-C5387AB27C05}">
      <dsp:nvSpPr>
        <dsp:cNvPr id="0" name=""/>
        <dsp:cNvSpPr/>
      </dsp:nvSpPr>
      <dsp:spPr>
        <a:xfrm>
          <a:off x="5447105" y="-142971"/>
          <a:ext cx="2165073" cy="19426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Climas secos y desérticos.</a:t>
          </a:r>
        </a:p>
      </dsp:txBody>
      <dsp:txXfrm>
        <a:off x="5764173" y="141529"/>
        <a:ext cx="1530937" cy="1373689"/>
      </dsp:txXfrm>
    </dsp:sp>
    <dsp:sp modelId="{1BAC6653-687E-4C46-8977-F54636646D61}">
      <dsp:nvSpPr>
        <dsp:cNvPr id="0" name=""/>
        <dsp:cNvSpPr/>
      </dsp:nvSpPr>
      <dsp:spPr>
        <a:xfrm>
          <a:off x="7484392" y="3007817"/>
          <a:ext cx="165126" cy="602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kern="1200"/>
        </a:p>
      </dsp:txBody>
      <dsp:txXfrm>
        <a:off x="7484392" y="3128341"/>
        <a:ext cx="115588" cy="361572"/>
      </dsp:txXfrm>
    </dsp:sp>
    <dsp:sp modelId="{C5E4E922-3931-4975-9165-2C0FBC8D151D}">
      <dsp:nvSpPr>
        <dsp:cNvPr id="0" name=""/>
        <dsp:cNvSpPr/>
      </dsp:nvSpPr>
      <dsp:spPr>
        <a:xfrm>
          <a:off x="7727409" y="2302281"/>
          <a:ext cx="2565976" cy="20136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Hace mucho calor y llueve poco.</a:t>
          </a:r>
        </a:p>
      </dsp:txBody>
      <dsp:txXfrm>
        <a:off x="8103187" y="2597179"/>
        <a:ext cx="1814420" cy="1423896"/>
      </dsp:txXfrm>
    </dsp:sp>
    <dsp:sp modelId="{4CDB86E1-9852-4DA1-B49C-02490BD8AE90}">
      <dsp:nvSpPr>
        <dsp:cNvPr id="0" name=""/>
        <dsp:cNvSpPr/>
      </dsp:nvSpPr>
      <dsp:spPr>
        <a:xfrm rot="5400000">
          <a:off x="6397052" y="4136688"/>
          <a:ext cx="265180" cy="602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kern="1200"/>
        </a:p>
      </dsp:txBody>
      <dsp:txXfrm>
        <a:off x="6436829" y="4217435"/>
        <a:ext cx="185626" cy="361572"/>
      </dsp:txXfrm>
    </dsp:sp>
    <dsp:sp modelId="{118D4F34-222F-416C-A43A-88D9C373029F}">
      <dsp:nvSpPr>
        <dsp:cNvPr id="0" name=""/>
        <dsp:cNvSpPr/>
      </dsp:nvSpPr>
      <dsp:spPr>
        <a:xfrm>
          <a:off x="5339582" y="4695674"/>
          <a:ext cx="2380120" cy="2188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Existe una menor cantidad de plantas y animales.</a:t>
          </a:r>
        </a:p>
      </dsp:txBody>
      <dsp:txXfrm>
        <a:off x="5688143" y="5016160"/>
        <a:ext cx="1682998" cy="1547444"/>
      </dsp:txXfrm>
    </dsp:sp>
    <dsp:sp modelId="{870F3A1F-2BD2-4CD4-84B1-C4687869BF89}">
      <dsp:nvSpPr>
        <dsp:cNvPr id="0" name=""/>
        <dsp:cNvSpPr/>
      </dsp:nvSpPr>
      <dsp:spPr>
        <a:xfrm rot="10795977">
          <a:off x="5405683" y="3009034"/>
          <a:ext cx="168011" cy="602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kern="1200"/>
        </a:p>
      </dsp:txBody>
      <dsp:txXfrm rot="10800000">
        <a:off x="5456086" y="3129529"/>
        <a:ext cx="117608" cy="361572"/>
      </dsp:txXfrm>
    </dsp:sp>
    <dsp:sp modelId="{F66C006F-D04A-4E86-9F49-7B6CD6200DF5}">
      <dsp:nvSpPr>
        <dsp:cNvPr id="0" name=""/>
        <dsp:cNvSpPr/>
      </dsp:nvSpPr>
      <dsp:spPr>
        <a:xfrm>
          <a:off x="2616148" y="2155869"/>
          <a:ext cx="2710286" cy="2312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   Las personas realizan actividades como: minería, agricultura, turismo, etc.</a:t>
          </a:r>
        </a:p>
      </dsp:txBody>
      <dsp:txXfrm>
        <a:off x="3013060" y="2494527"/>
        <a:ext cx="1916462" cy="1635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37B61-1B2E-42BF-BC3B-76C4CB11297C}">
      <dsp:nvSpPr>
        <dsp:cNvPr id="0" name=""/>
        <dsp:cNvSpPr/>
      </dsp:nvSpPr>
      <dsp:spPr>
        <a:xfrm>
          <a:off x="5451182" y="2550305"/>
          <a:ext cx="1802291" cy="1802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Zona Central</a:t>
          </a:r>
        </a:p>
      </dsp:txBody>
      <dsp:txXfrm>
        <a:off x="5715121" y="2814244"/>
        <a:ext cx="1274413" cy="1274413"/>
      </dsp:txXfrm>
    </dsp:sp>
    <dsp:sp modelId="{E188EDBD-8D5A-4D8F-AC3E-85C21128A048}">
      <dsp:nvSpPr>
        <dsp:cNvPr id="0" name=""/>
        <dsp:cNvSpPr/>
      </dsp:nvSpPr>
      <dsp:spPr>
        <a:xfrm rot="16134390">
          <a:off x="6237691" y="2066179"/>
          <a:ext cx="188301" cy="624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 rot="10800000">
        <a:off x="6266475" y="2219222"/>
        <a:ext cx="131811" cy="374410"/>
      </dsp:txXfrm>
    </dsp:sp>
    <dsp:sp modelId="{B1BC5096-40B2-44BD-9023-D24B51974C3E}">
      <dsp:nvSpPr>
        <dsp:cNvPr id="0" name=""/>
        <dsp:cNvSpPr/>
      </dsp:nvSpPr>
      <dsp:spPr>
        <a:xfrm>
          <a:off x="4969563" y="66264"/>
          <a:ext cx="2676938" cy="21291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Clima templado. Se distinguen las 4 estaciones del año.</a:t>
          </a:r>
        </a:p>
      </dsp:txBody>
      <dsp:txXfrm>
        <a:off x="5361591" y="378064"/>
        <a:ext cx="1892882" cy="1505506"/>
      </dsp:txXfrm>
    </dsp:sp>
    <dsp:sp modelId="{1500747C-E7F0-4497-9584-1C94CE8AD3CF}">
      <dsp:nvSpPr>
        <dsp:cNvPr id="0" name=""/>
        <dsp:cNvSpPr/>
      </dsp:nvSpPr>
      <dsp:spPr>
        <a:xfrm rot="21567303">
          <a:off x="7330840" y="3129249"/>
          <a:ext cx="186501" cy="624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7330841" y="3254318"/>
        <a:ext cx="130551" cy="374410"/>
      </dsp:txXfrm>
    </dsp:sp>
    <dsp:sp modelId="{EA843214-C070-4B0D-ABE9-403217611DE0}">
      <dsp:nvSpPr>
        <dsp:cNvPr id="0" name=""/>
        <dsp:cNvSpPr/>
      </dsp:nvSpPr>
      <dsp:spPr>
        <a:xfrm>
          <a:off x="7605248" y="2396190"/>
          <a:ext cx="2214652" cy="20656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Por su favorable clima, es la zona más poblada.</a:t>
          </a:r>
        </a:p>
      </dsp:txBody>
      <dsp:txXfrm>
        <a:off x="7929576" y="2698693"/>
        <a:ext cx="1565996" cy="1460616"/>
      </dsp:txXfrm>
    </dsp:sp>
    <dsp:sp modelId="{FC429344-44DD-4BC1-B048-53EA414B3637}">
      <dsp:nvSpPr>
        <dsp:cNvPr id="0" name=""/>
        <dsp:cNvSpPr/>
      </dsp:nvSpPr>
      <dsp:spPr>
        <a:xfrm rot="5438529">
          <a:off x="6281097" y="4150157"/>
          <a:ext cx="119804" cy="624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 rot="10800000">
        <a:off x="6299269" y="4256991"/>
        <a:ext cx="83863" cy="374410"/>
      </dsp:txXfrm>
    </dsp:sp>
    <dsp:sp modelId="{401C80C0-2E53-4F19-97E7-309571EBF2BA}">
      <dsp:nvSpPr>
        <dsp:cNvPr id="0" name=""/>
        <dsp:cNvSpPr/>
      </dsp:nvSpPr>
      <dsp:spPr>
        <a:xfrm>
          <a:off x="5200424" y="4578498"/>
          <a:ext cx="2252863" cy="22910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Existe una mayor cantidad de valles y ríos.</a:t>
          </a:r>
        </a:p>
      </dsp:txBody>
      <dsp:txXfrm>
        <a:off x="5530348" y="4914021"/>
        <a:ext cx="1593015" cy="1620048"/>
      </dsp:txXfrm>
    </dsp:sp>
    <dsp:sp modelId="{2A19E04F-D455-4D49-AE41-381B6CE2A925}">
      <dsp:nvSpPr>
        <dsp:cNvPr id="0" name=""/>
        <dsp:cNvSpPr/>
      </dsp:nvSpPr>
      <dsp:spPr>
        <a:xfrm rot="10730016">
          <a:off x="5277701" y="3160073"/>
          <a:ext cx="122741" cy="624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 rot="10800000">
        <a:off x="5314519" y="3284501"/>
        <a:ext cx="85919" cy="374410"/>
      </dsp:txXfrm>
    </dsp:sp>
    <dsp:sp modelId="{211BC7C2-9BA9-465B-887C-E474F60A89F3}">
      <dsp:nvSpPr>
        <dsp:cNvPr id="0" name=""/>
        <dsp:cNvSpPr/>
      </dsp:nvSpPr>
      <dsp:spPr>
        <a:xfrm>
          <a:off x="2907795" y="2421211"/>
          <a:ext cx="2312310" cy="21536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Las personas realizan actividades como: agricultura y ganadería.</a:t>
          </a:r>
        </a:p>
      </dsp:txBody>
      <dsp:txXfrm>
        <a:off x="3246425" y="2736608"/>
        <a:ext cx="1635050" cy="1522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C9CD2-52A3-406B-9AD8-A7340731F61C}">
      <dsp:nvSpPr>
        <dsp:cNvPr id="0" name=""/>
        <dsp:cNvSpPr/>
      </dsp:nvSpPr>
      <dsp:spPr>
        <a:xfrm>
          <a:off x="5342570" y="2483380"/>
          <a:ext cx="1829421" cy="1829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Zona Sur</a:t>
          </a:r>
        </a:p>
      </dsp:txBody>
      <dsp:txXfrm>
        <a:off x="5610483" y="2751293"/>
        <a:ext cx="1293595" cy="1293595"/>
      </dsp:txXfrm>
    </dsp:sp>
    <dsp:sp modelId="{587C6277-C008-40F6-94C5-556CEFF9CAD1}">
      <dsp:nvSpPr>
        <dsp:cNvPr id="0" name=""/>
        <dsp:cNvSpPr/>
      </dsp:nvSpPr>
      <dsp:spPr>
        <a:xfrm rot="16300791">
          <a:off x="6167139" y="1946683"/>
          <a:ext cx="247171" cy="622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6203128" y="2108144"/>
        <a:ext cx="173020" cy="373201"/>
      </dsp:txXfrm>
    </dsp:sp>
    <dsp:sp modelId="{FBBBFB4A-B0F7-4E8F-8F1B-80C3E5D7579A}">
      <dsp:nvSpPr>
        <dsp:cNvPr id="0" name=""/>
        <dsp:cNvSpPr/>
      </dsp:nvSpPr>
      <dsp:spPr>
        <a:xfrm>
          <a:off x="5280843" y="188492"/>
          <a:ext cx="2087479" cy="1829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Clima frío y lluvioso.</a:t>
          </a:r>
        </a:p>
      </dsp:txBody>
      <dsp:txXfrm>
        <a:off x="5586547" y="456405"/>
        <a:ext cx="1476071" cy="1293595"/>
      </dsp:txXfrm>
    </dsp:sp>
    <dsp:sp modelId="{220C5B2E-B0DA-4810-8F86-1E161557386F}">
      <dsp:nvSpPr>
        <dsp:cNvPr id="0" name=""/>
        <dsp:cNvSpPr/>
      </dsp:nvSpPr>
      <dsp:spPr>
        <a:xfrm>
          <a:off x="7257441" y="3087089"/>
          <a:ext cx="205856" cy="622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7257441" y="3211490"/>
        <a:ext cx="144099" cy="373201"/>
      </dsp:txXfrm>
    </dsp:sp>
    <dsp:sp modelId="{9749DD41-F986-4B35-A1F3-8E3BF88FD6D4}">
      <dsp:nvSpPr>
        <dsp:cNvPr id="0" name=""/>
        <dsp:cNvSpPr/>
      </dsp:nvSpPr>
      <dsp:spPr>
        <a:xfrm>
          <a:off x="7560399" y="2284751"/>
          <a:ext cx="2516423" cy="2226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Gran cantidad y variedad de vegetación.</a:t>
          </a:r>
        </a:p>
      </dsp:txBody>
      <dsp:txXfrm>
        <a:off x="7928921" y="2610841"/>
        <a:ext cx="1779379" cy="1574499"/>
      </dsp:txXfrm>
    </dsp:sp>
    <dsp:sp modelId="{95682983-FCB4-42E9-87E6-DBA2EC9D48D0}">
      <dsp:nvSpPr>
        <dsp:cNvPr id="0" name=""/>
        <dsp:cNvSpPr/>
      </dsp:nvSpPr>
      <dsp:spPr>
        <a:xfrm rot="5360445">
          <a:off x="6186638" y="4153474"/>
          <a:ext cx="165824" cy="622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6211225" y="4253003"/>
        <a:ext cx="116077" cy="373201"/>
      </dsp:txXfrm>
    </dsp:sp>
    <dsp:sp modelId="{7779837C-010E-46EC-A467-856E79560F27}">
      <dsp:nvSpPr>
        <dsp:cNvPr id="0" name=""/>
        <dsp:cNvSpPr/>
      </dsp:nvSpPr>
      <dsp:spPr>
        <a:xfrm>
          <a:off x="4928878" y="4625552"/>
          <a:ext cx="2709811" cy="2151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Se destacan los bosques nativos, ríos, lagos, volcanes, etc.</a:t>
          </a:r>
        </a:p>
      </dsp:txBody>
      <dsp:txXfrm>
        <a:off x="5325721" y="4940681"/>
        <a:ext cx="1916125" cy="1521580"/>
      </dsp:txXfrm>
    </dsp:sp>
    <dsp:sp modelId="{3FAAD969-BF5B-473A-8534-5E2B5E24A1C5}">
      <dsp:nvSpPr>
        <dsp:cNvPr id="0" name=""/>
        <dsp:cNvSpPr/>
      </dsp:nvSpPr>
      <dsp:spPr>
        <a:xfrm rot="10819224">
          <a:off x="5122015" y="3081176"/>
          <a:ext cx="155870" cy="622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 rot="10800000">
        <a:off x="5168776" y="3205708"/>
        <a:ext cx="109109" cy="373201"/>
      </dsp:txXfrm>
    </dsp:sp>
    <dsp:sp modelId="{D2A91717-C8B4-4F8C-A6CC-CAE964857BAD}">
      <dsp:nvSpPr>
        <dsp:cNvPr id="0" name=""/>
        <dsp:cNvSpPr/>
      </dsp:nvSpPr>
      <dsp:spPr>
        <a:xfrm>
          <a:off x="2152022" y="2174424"/>
          <a:ext cx="2896504" cy="241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Las personas realizan actividades como: ganadería, turismo, pesca, etc.</a:t>
          </a:r>
        </a:p>
      </dsp:txBody>
      <dsp:txXfrm>
        <a:off x="2576205" y="2528476"/>
        <a:ext cx="2048138" cy="1709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8E12C-D495-4134-88BA-61B365322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274FC4-F670-47CA-AE0D-4D33E6AAD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6A785-46FA-4123-9C2E-75D1815E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334587-055D-44B7-9916-793DD1CB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A3421-CA74-4865-BF88-015486FC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42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20FAE-C7F4-45D0-B7A1-08CDEB03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96C7B8-C6AF-465F-A6D2-89FCFA62E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56276-D3FC-4754-929F-E3DAE5C0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A41C4-0269-43C6-B583-39047C28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FF4BF1-E6F3-43C5-8ADC-26970A7C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09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392CED-EEF8-4059-B3FC-3C46B7B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022298-A0FF-4311-B57C-F26778EB3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80C28-2241-4392-B7C5-66AF2274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38B0B-F8B3-464C-9082-E0A15329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4E4B30-2C88-41FD-A08C-54E0F8B0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98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4EE8D-A378-4611-83BB-364E768B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4CCDDD-256A-4499-8314-5B7D5F3D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7A7CC-A5BF-4ED0-98B8-28F18D70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95914-1A86-4919-9A3F-D0A1853A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6633A-41B2-4222-845A-663F7BCA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865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8BB4A-1277-406D-9F11-6901375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152CA8-807A-4E32-A5F4-DA4536A5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299996-A4DC-4004-9C1C-BD1D607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35EE9-5D38-4B33-8165-CD81004B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E093-5DBB-4D5E-A829-B40596DD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880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F576F-26A4-46BE-9356-FD6A8774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CC9ADA-3AAB-4CF1-AD9C-604B6A5D3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5334-AE6D-4345-8335-D0A19E65C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A3052B-64A9-4BF5-BC16-1B913944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D93D5-8ACA-484A-9763-59BB203B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E03A8C-A97C-4F10-9521-AAAE456E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431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EC3F-2A89-4199-B14B-92F07CFF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638877-3BC5-4EB3-AC26-66B1A75A3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7AC0F9-43AD-4686-B4BC-931CF4EB4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CB8B1B-F4D7-4662-8208-902A42CB3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5257AC-C162-438D-AD2D-9B9BBC476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F1CA89-2FEE-4B71-B145-043B99EF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0CBC06-E060-4C33-85ED-07424011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C6E3C6-B7C7-4BEA-895C-94DCF516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78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00984-CB87-4B9A-A696-2395C2B5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BE24AB-A896-4157-96CC-F4380ED2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230BEC-B162-4380-9E6E-3666C824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8A93CA-DF58-4C1A-83B2-847CA9ED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2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0E1B86-4AF0-41CE-9D4E-524E0C30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E5D418-266B-494A-B3C2-33781040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21F315-1E1C-4F25-BE80-ABBF748F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386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654B5-1757-47B5-B65F-8E82D0A1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C76962-0DCD-4ECF-9138-53DD39C5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C54A1-47CA-499A-8F3D-07ED5DF5A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F79B43-D4BC-4349-8AE1-2D428B25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28FE9-41DE-431A-958C-2582BDF1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3DD9-E60D-4B9D-8FD5-BD4382B9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25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BC198-392E-486D-B3E3-CC76670F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58576D-C316-40E4-AB89-701D07998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7CE1B6-A33B-4721-AC3A-3E877F766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86270A-8303-43D4-A3D1-F5AEA253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C04C6-2462-4697-9E48-9FA3E973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DDC75D-EACB-4E37-A853-262B801A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72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334C56-3E35-4437-BB61-CC153BEB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816D0-8C76-449E-B318-EBD1BCD8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B36CDA-2727-4241-A90D-F664EBB92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88AD-8184-4344-BE1D-23FBC9A6D1F9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11A50-5C99-4253-B736-F066734DF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96290-7080-474A-B724-5832EF72B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E17B-6B8C-4E59-A20F-B6830D3C0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29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5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jp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0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7.jp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F211-721C-49F8-A6B5-A2EC547B2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9258"/>
            <a:ext cx="9144000" cy="2387600"/>
          </a:xfrm>
        </p:spPr>
        <p:txBody>
          <a:bodyPr/>
          <a:lstStyle/>
          <a:p>
            <a:r>
              <a:rPr lang="es-CL" b="1" dirty="0">
                <a:latin typeface="Century Gothic" panose="020B0502020202020204" pitchFamily="34" charset="0"/>
              </a:rPr>
              <a:t>Sesión 2 Online </a:t>
            </a:r>
            <a:br>
              <a:rPr lang="es-CL" b="1" dirty="0">
                <a:latin typeface="Century Gothic" panose="020B0502020202020204" pitchFamily="34" charset="0"/>
              </a:rPr>
            </a:br>
            <a:r>
              <a:rPr lang="es-CL" b="1" dirty="0">
                <a:latin typeface="Century Gothic" panose="020B0502020202020204" pitchFamily="34" charset="0"/>
              </a:rPr>
              <a:t>Ciencias Sociales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02F1287-1827-4544-8843-A85FDC32C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4" y="356802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latin typeface="Century Gothic" panose="020B0502020202020204" pitchFamily="34" charset="0"/>
              </a:rPr>
              <a:t>Semana del 15 de junio, 2020</a:t>
            </a:r>
          </a:p>
          <a:p>
            <a:pPr algn="ctr"/>
            <a:r>
              <a:rPr lang="es-CL" sz="3200" dirty="0">
                <a:latin typeface="Century Gothic" panose="020B0502020202020204" pitchFamily="34" charset="0"/>
              </a:rPr>
              <a:t>Segundos básicos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07BB07-B56D-4664-9319-6B2CF54C5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2" b="404"/>
          <a:stretch/>
        </p:blipFill>
        <p:spPr>
          <a:xfrm>
            <a:off x="0" y="0"/>
            <a:ext cx="2181084" cy="2453841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Niños felices estudiando junto con su maestra | Vector Premium">
            <a:extLst>
              <a:ext uri="{FF2B5EF4-FFF2-40B4-BE49-F238E27FC236}">
                <a16:creationId xmlns:a16="http://schemas.microsoft.com/office/drawing/2014/main" id="{503AEDE3-55E4-47A9-AA33-E696C09F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53" y="4395909"/>
            <a:ext cx="4119447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5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AC718E0-F9F5-43EB-9C9B-4C4306144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51415"/>
              </p:ext>
            </p:extLst>
          </p:nvPr>
        </p:nvGraphicFramePr>
        <p:xfrm>
          <a:off x="-212035" y="0"/>
          <a:ext cx="12655826" cy="698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La ganadería mexicana mantiene su crecimiento en los últimos 10 ...">
            <a:extLst>
              <a:ext uri="{FF2B5EF4-FFF2-40B4-BE49-F238E27FC236}">
                <a16:creationId xmlns:a16="http://schemas.microsoft.com/office/drawing/2014/main" id="{CFEDAE6F-B1DA-4882-9C8B-91824A1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78296"/>
            <a:ext cx="2853932" cy="21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s estaciones del año influyen en el pelo: ¿Cierto o falso?">
            <a:extLst>
              <a:ext uri="{FF2B5EF4-FFF2-40B4-BE49-F238E27FC236}">
                <a16:creationId xmlns:a16="http://schemas.microsoft.com/office/drawing/2014/main" id="{9655E5B1-1F9B-4483-AF08-60D2C500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14" y="125310"/>
            <a:ext cx="4004603" cy="21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isajes en los andes - Opiniones sobre Reserva Nacional Río Los ...">
            <a:extLst>
              <a:ext uri="{FF2B5EF4-FFF2-40B4-BE49-F238E27FC236}">
                <a16:creationId xmlns:a16="http://schemas.microsoft.com/office/drawing/2014/main" id="{98986020-2EA7-4B84-9CAE-01756C76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4578497"/>
            <a:ext cx="3209677" cy="21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antiago de Chile - Wikipedia, la enciclopedia libre">
            <a:extLst>
              <a:ext uri="{FF2B5EF4-FFF2-40B4-BE49-F238E27FC236}">
                <a16:creationId xmlns:a16="http://schemas.microsoft.com/office/drawing/2014/main" id="{02FB1097-7F5E-4B25-A859-9A751914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4" y="4078759"/>
            <a:ext cx="2337923" cy="26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8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F8AF0CE-E6BB-4950-9B6F-ADEAC77B7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34866"/>
              </p:ext>
            </p:extLst>
          </p:nvPr>
        </p:nvGraphicFramePr>
        <p:xfrm>
          <a:off x="0" y="-1"/>
          <a:ext cx="12324521" cy="695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LLUVIOSO - Definición y sinónimos de lluvioso en el diccionario ...">
            <a:extLst>
              <a:ext uri="{FF2B5EF4-FFF2-40B4-BE49-F238E27FC236}">
                <a16:creationId xmlns:a16="http://schemas.microsoft.com/office/drawing/2014/main" id="{360810BD-7C69-4C8A-96CE-85244F14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54" y="0"/>
            <a:ext cx="2919046" cy="21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s 10 Mejores Lugares Turísticos del Sur de Chile">
            <a:extLst>
              <a:ext uri="{FF2B5EF4-FFF2-40B4-BE49-F238E27FC236}">
                <a16:creationId xmlns:a16="http://schemas.microsoft.com/office/drawing/2014/main" id="{2BBCD89C-E9F2-45F1-AD3A-D73A2C08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09" y="4706155"/>
            <a:ext cx="3226191" cy="21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gos chilenos para ir de vacaciones este invierno - Chile es TUYO">
            <a:extLst>
              <a:ext uri="{FF2B5EF4-FFF2-40B4-BE49-F238E27FC236}">
                <a16:creationId xmlns:a16="http://schemas.microsoft.com/office/drawing/2014/main" id="{D586D495-730F-4F00-97C1-91F649B3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" y="4747408"/>
            <a:ext cx="4024892" cy="21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scadores en Puerto Saavedra, Región de La Araucanía, Zona Sur">
            <a:extLst>
              <a:ext uri="{FF2B5EF4-FFF2-40B4-BE49-F238E27FC236}">
                <a16:creationId xmlns:a16="http://schemas.microsoft.com/office/drawing/2014/main" id="{D391A534-654A-44F2-B349-672176FA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88488"/>
            <a:ext cx="2352740" cy="15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abú ambiental: contaminación ganadera en Chile - CodeXVerde">
            <a:extLst>
              <a:ext uri="{FF2B5EF4-FFF2-40B4-BE49-F238E27FC236}">
                <a16:creationId xmlns:a16="http://schemas.microsoft.com/office/drawing/2014/main" id="{21898A69-0231-401C-B63D-E802018A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31" y="188488"/>
            <a:ext cx="2193188" cy="14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2E7FA4-0AF9-4C63-A588-509248A6F6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791" y="1825187"/>
            <a:ext cx="1597562" cy="17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6377E-3D6C-47D3-AD4E-A9A8D2AC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342" y="2146208"/>
            <a:ext cx="3877127" cy="2139988"/>
          </a:xfrm>
          <a:solidFill>
            <a:srgbClr val="00B0F0"/>
          </a:solidFill>
          <a:ln w="28575">
            <a:solidFill>
              <a:srgbClr val="002060"/>
            </a:solidFill>
            <a:prstDash val="dash"/>
          </a:ln>
        </p:spPr>
        <p:txBody>
          <a:bodyPr/>
          <a:lstStyle/>
          <a:p>
            <a:pPr marL="0" indent="0" algn="just">
              <a:buNone/>
            </a:pPr>
            <a:r>
              <a:rPr lang="es-CL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¡Un juego para aprender y poner a prueba a nuestros niños de segundo básico!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6C82BD0-C604-4364-8E82-F28B4FF3C9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388" y="125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¡Manos a la obra!</a:t>
            </a:r>
          </a:p>
        </p:txBody>
      </p:sp>
      <p:pic>
        <p:nvPicPr>
          <p:cNvPr id="1026" name="Picture 2" descr="Vuelve el clásico programa &quot;¿Quién quiere ser millonario?&quot;">
            <a:extLst>
              <a:ext uri="{FF2B5EF4-FFF2-40B4-BE49-F238E27FC236}">
                <a16:creationId xmlns:a16="http://schemas.microsoft.com/office/drawing/2014/main" id="{3B64253C-DB96-450E-B655-83D39F81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2007942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A62E614-DE00-410A-B1FC-AC01AD9D3507}"/>
              </a:ext>
            </a:extLst>
          </p:cNvPr>
          <p:cNvSpPr/>
          <p:nvPr/>
        </p:nvSpPr>
        <p:spPr>
          <a:xfrm>
            <a:off x="659210" y="5107672"/>
            <a:ext cx="7013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4"/>
                </a:solidFill>
                <a:effectLst/>
                <a:highlight>
                  <a:srgbClr val="0000FF"/>
                </a:highlight>
              </a:rPr>
              <a:t>Conociendo Chile y </a:t>
            </a:r>
          </a:p>
          <a:p>
            <a:pPr algn="ctr"/>
            <a:r>
              <a:rPr lang="es-ES" sz="3200" b="1" cap="none" spc="0" dirty="0">
                <a:ln/>
                <a:solidFill>
                  <a:schemeClr val="accent4"/>
                </a:solidFill>
                <a:effectLst/>
                <a:highlight>
                  <a:srgbClr val="0000FF"/>
                </a:highlight>
              </a:rPr>
              <a:t>su diversidad de paisajes.</a:t>
            </a:r>
          </a:p>
        </p:txBody>
      </p:sp>
      <p:pic>
        <p:nvPicPr>
          <p:cNvPr id="1030" name="Picture 6" descr="La importancia de la asistencia al Jardín Infantil | Jardín ...">
            <a:extLst>
              <a:ext uri="{FF2B5EF4-FFF2-40B4-BE49-F238E27FC236}">
                <a16:creationId xmlns:a16="http://schemas.microsoft.com/office/drawing/2014/main" id="{69F0CDA9-021A-4553-ACE7-AB1BEB68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117" y="4471035"/>
            <a:ext cx="2568673" cy="25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F2E645F-0355-4447-A5E2-22D7625C4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9342" y="4783421"/>
            <a:ext cx="629051" cy="6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024034" y="285728"/>
            <a:ext cx="8229600" cy="857272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latin typeface="Aharoni" pitchFamily="2" charset="-79"/>
                <a:cs typeface="Aharoni" pitchFamily="2" charset="-79"/>
              </a:rPr>
              <a:t>PRIMERA RONDA</a:t>
            </a:r>
          </a:p>
        </p:txBody>
      </p:sp>
      <p:sp>
        <p:nvSpPr>
          <p:cNvPr id="5" name="4 Triángulo isósceles"/>
          <p:cNvSpPr/>
          <p:nvPr/>
        </p:nvSpPr>
        <p:spPr>
          <a:xfrm>
            <a:off x="1325738" y="1214422"/>
            <a:ext cx="3357586" cy="507209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Trapecio"/>
          <p:cNvSpPr/>
          <p:nvPr/>
        </p:nvSpPr>
        <p:spPr>
          <a:xfrm>
            <a:off x="1397176" y="5036355"/>
            <a:ext cx="3214710" cy="1214446"/>
          </a:xfrm>
          <a:prstGeom prst="trapezoi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D5E1BF0-4FED-4494-A328-208BBFB9B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9055" y="1143000"/>
            <a:ext cx="631936" cy="631936"/>
          </a:xfrm>
          <a:prstGeom prst="rect">
            <a:avLst/>
          </a:prstGeom>
        </p:spPr>
      </p:pic>
      <p:pic>
        <p:nvPicPr>
          <p:cNvPr id="8" name="Imagen 7" descr="Imagen que contiene foto, diferente, alimentos&#10;&#10;Descripción generada automáticamente">
            <a:extLst>
              <a:ext uri="{FF2B5EF4-FFF2-40B4-BE49-F238E27FC236}">
                <a16:creationId xmlns:a16="http://schemas.microsoft.com/office/drawing/2014/main" id="{41844FC3-FB9E-4F51-A1C4-42331D9E8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66" y="3750471"/>
            <a:ext cx="4956313" cy="242413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77851419"/>
              </p:ext>
            </p:extLst>
          </p:nvPr>
        </p:nvGraphicFramePr>
        <p:xfrm>
          <a:off x="2309786" y="2928934"/>
          <a:ext cx="7272808" cy="286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norte, Zona Centro y Zona Sur.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Rural y Zona Austral.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central, Zona Austral y Zona puerto.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norte y Zona Sur.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2207568" y="764704"/>
            <a:ext cx="5602944" cy="762000"/>
          </a:xfrm>
        </p:spPr>
        <p:txBody>
          <a:bodyPr/>
          <a:lstStyle/>
          <a:p>
            <a:r>
              <a:rPr lang="es-CL" dirty="0"/>
              <a:t>1)  ¿Cuáles son las 3 zonas geográficas de Chile?</a:t>
            </a:r>
          </a:p>
        </p:txBody>
      </p:sp>
      <p:sp>
        <p:nvSpPr>
          <p:cNvPr id="22530" name="AutoShape 2" descr="https://image.freepik.com/vector-gratis/dibujo-de-educacion-con-profesora_23-2147502564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5602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>
            <a:extLst>
              <a:ext uri="{FF2B5EF4-FFF2-40B4-BE49-F238E27FC236}">
                <a16:creationId xmlns:a16="http://schemas.microsoft.com/office/drawing/2014/main" id="{F1365D5B-A546-46CE-A580-80D0B00207E4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85630004"/>
              </p:ext>
            </p:extLst>
          </p:nvPr>
        </p:nvGraphicFramePr>
        <p:xfrm>
          <a:off x="2309786" y="2928934"/>
          <a:ext cx="7272808" cy="286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A) Zona norte, Zona Centro y Zona Sur.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Rural y Zona Austral.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central, Zona Austral y Zona puerto.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norte y Zona Sur.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19981683"/>
              </p:ext>
            </p:extLst>
          </p:nvPr>
        </p:nvGraphicFramePr>
        <p:xfrm>
          <a:off x="1952596" y="2857496"/>
          <a:ext cx="7931224" cy="25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1669774" y="692696"/>
            <a:ext cx="6855118" cy="658368"/>
          </a:xfrm>
        </p:spPr>
        <p:txBody>
          <a:bodyPr>
            <a:normAutofit/>
          </a:bodyPr>
          <a:lstStyle/>
          <a:p>
            <a:r>
              <a:rPr lang="es-CL" dirty="0"/>
              <a:t>2) ¿Qué Zona de Chile posee clima frío y lluvioso?</a:t>
            </a:r>
          </a:p>
        </p:txBody>
      </p:sp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>
            <a:extLst>
              <a:ext uri="{FF2B5EF4-FFF2-40B4-BE49-F238E27FC236}">
                <a16:creationId xmlns:a16="http://schemas.microsoft.com/office/drawing/2014/main" id="{A4F6717C-51A4-4353-B15C-E89722997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228102"/>
              </p:ext>
            </p:extLst>
          </p:nvPr>
        </p:nvGraphicFramePr>
        <p:xfrm>
          <a:off x="2130388" y="2139516"/>
          <a:ext cx="7931224" cy="25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2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13936767"/>
              </p:ext>
            </p:extLst>
          </p:nvPr>
        </p:nvGraphicFramePr>
        <p:xfrm>
          <a:off x="1738282" y="2928934"/>
          <a:ext cx="8208912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1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</a:t>
                      </a:r>
                    </a:p>
                    <a:p>
                      <a:r>
                        <a:rPr lang="es-CL" dirty="0"/>
                        <a:t>C)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1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</a:t>
                      </a:r>
                      <a:r>
                        <a:rPr lang="es-CL" baseline="0" dirty="0"/>
                        <a:t> Zona Central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12 Marcador de texto"/>
          <p:cNvSpPr>
            <a:spLocks noGrp="1"/>
          </p:cNvSpPr>
          <p:nvPr>
            <p:ph type="body" sz="quarter" idx="1"/>
          </p:nvPr>
        </p:nvSpPr>
        <p:spPr>
          <a:xfrm>
            <a:off x="2063552" y="980728"/>
            <a:ext cx="6318464" cy="639762"/>
          </a:xfrm>
        </p:spPr>
        <p:txBody>
          <a:bodyPr>
            <a:normAutofit/>
          </a:bodyPr>
          <a:lstStyle/>
          <a:p>
            <a:r>
              <a:rPr lang="es-CL" dirty="0"/>
              <a:t>3) ¿En qué Zona de Chile vivimos nosotros?</a:t>
            </a:r>
          </a:p>
        </p:txBody>
      </p:sp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FC18D-1EE8-4533-A81F-C5D65A75C6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22 Marcador de contenido">
            <a:extLst>
              <a:ext uri="{FF2B5EF4-FFF2-40B4-BE49-F238E27FC236}">
                <a16:creationId xmlns:a16="http://schemas.microsoft.com/office/drawing/2014/main" id="{66059A62-29FD-4897-B39B-652D9559E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689282"/>
              </p:ext>
            </p:extLst>
          </p:nvPr>
        </p:nvGraphicFramePr>
        <p:xfrm>
          <a:off x="2374387" y="2067543"/>
          <a:ext cx="8208912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1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</a:t>
                      </a:r>
                    </a:p>
                    <a:p>
                      <a:r>
                        <a:rPr lang="es-CL" dirty="0"/>
                        <a:t>C)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1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D)</a:t>
                      </a:r>
                      <a:r>
                        <a:rPr lang="es-CL" b="1" baseline="0" dirty="0">
                          <a:solidFill>
                            <a:srgbClr val="FF0000"/>
                          </a:solidFill>
                        </a:rPr>
                        <a:t> Zona Central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AD10C-2708-904C-9789-F08449AE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954"/>
            <a:ext cx="10515600" cy="1325563"/>
          </a:xfrm>
        </p:spPr>
        <p:txBody>
          <a:bodyPr/>
          <a:lstStyle/>
          <a:p>
            <a:pPr algn="ctr"/>
            <a:r>
              <a:rPr lang="es-CL" u="sng" dirty="0">
                <a:latin typeface="Century Gothic" panose="020B0502020202020204" pitchFamily="34" charset="0"/>
              </a:rPr>
              <a:t>Acuerdos esenciales de la clase: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70AE0-AC29-1146-A8A7-09B25B0C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66" y="1413996"/>
            <a:ext cx="10869668" cy="2997348"/>
          </a:xfrm>
          <a:ln w="28575">
            <a:solidFill>
              <a:srgbClr val="7030A0"/>
            </a:solidFill>
            <a:prstDash val="sysDash"/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Century Gothic" panose="020B0502020202020204" pitchFamily="34" charset="0"/>
              </a:rPr>
              <a:t>Mantener el micrófono apagado.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entury Gothic" panose="020B0502020202020204" pitchFamily="34" charset="0"/>
              </a:rPr>
              <a:t>Pedir la palabra para hablar.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entury Gothic" panose="020B0502020202020204" pitchFamily="34" charset="0"/>
              </a:rPr>
              <a:t>Tomar riesgo y atreverse a participar.</a:t>
            </a:r>
          </a:p>
          <a:p>
            <a:pPr>
              <a:lnSpc>
                <a:spcPct val="150000"/>
              </a:lnSpc>
            </a:pPr>
            <a:r>
              <a:rPr lang="es-CL" dirty="0">
                <a:latin typeface="Century Gothic" panose="020B0502020202020204" pitchFamily="34" charset="0"/>
              </a:rPr>
              <a:t>Una vez terminada la clase, todos deben salir de la sesión.</a:t>
            </a:r>
          </a:p>
          <a:p>
            <a:endParaRPr lang="es-CL" dirty="0">
              <a:latin typeface="Century Gothic" panose="020B0502020202020204" pitchFamily="34" charset="0"/>
            </a:endParaRP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 descr="Niños tomando clases en línea | Vector Gratis">
            <a:extLst>
              <a:ext uri="{FF2B5EF4-FFF2-40B4-BE49-F238E27FC236}">
                <a16:creationId xmlns:a16="http://schemas.microsoft.com/office/drawing/2014/main" id="{3196E78D-4D44-45B9-BE82-1F9F714F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90" y="4697290"/>
            <a:ext cx="2160710" cy="21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cepto isométrico joven en el proceso de aprendizaje a través de ...">
            <a:extLst>
              <a:ext uri="{FF2B5EF4-FFF2-40B4-BE49-F238E27FC236}">
                <a16:creationId xmlns:a16="http://schemas.microsoft.com/office/drawing/2014/main" id="{368BC0D1-C8DC-427B-8501-9E9C6C88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290"/>
            <a:ext cx="2160710" cy="21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13422297"/>
              </p:ext>
            </p:extLst>
          </p:nvPr>
        </p:nvGraphicFramePr>
        <p:xfrm>
          <a:off x="1387691" y="3306869"/>
          <a:ext cx="8136904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42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821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1285461" y="2443395"/>
            <a:ext cx="7964140" cy="762000"/>
          </a:xfrm>
        </p:spPr>
        <p:txBody>
          <a:bodyPr/>
          <a:lstStyle/>
          <a:p>
            <a:r>
              <a:rPr lang="es-CL" dirty="0"/>
              <a:t>4) ¿A qué Zona geográfica corresponde la siguiente imagen ?</a:t>
            </a:r>
          </a:p>
        </p:txBody>
      </p:sp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963528" y="435867"/>
            <a:ext cx="1122133" cy="2071702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7717F5-7AFC-4A3F-9970-7D6AB60A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69" r="-3" b="-3"/>
          <a:stretch/>
        </p:blipFill>
        <p:spPr>
          <a:xfrm>
            <a:off x="2500534" y="240683"/>
            <a:ext cx="4733688" cy="2462071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Marcador de contenido">
            <a:extLst>
              <a:ext uri="{FF2B5EF4-FFF2-40B4-BE49-F238E27FC236}">
                <a16:creationId xmlns:a16="http://schemas.microsoft.com/office/drawing/2014/main" id="{89719550-C55A-42BB-9E10-05FE96EFD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23601"/>
              </p:ext>
            </p:extLst>
          </p:nvPr>
        </p:nvGraphicFramePr>
        <p:xfrm>
          <a:off x="2726161" y="2312876"/>
          <a:ext cx="8136904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42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A) 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821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09829733"/>
              </p:ext>
            </p:extLst>
          </p:nvPr>
        </p:nvGraphicFramePr>
        <p:xfrm>
          <a:off x="1926092" y="3060681"/>
          <a:ext cx="79928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39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/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1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926092" y="2167035"/>
            <a:ext cx="5761472" cy="746178"/>
          </a:xfrm>
        </p:spPr>
        <p:txBody>
          <a:bodyPr/>
          <a:lstStyle/>
          <a:p>
            <a:r>
              <a:rPr lang="es-CL" dirty="0"/>
              <a:t>5) ¿En qué Zona geográfica habita el pudú?</a:t>
            </a:r>
          </a:p>
        </p:txBody>
      </p:sp>
      <p:pic>
        <p:nvPicPr>
          <p:cNvPr id="8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7999204" y="690563"/>
            <a:ext cx="1122133" cy="2071702"/>
          </a:xfrm>
          <a:prstGeom prst="rect">
            <a:avLst/>
          </a:prstGeom>
          <a:noFill/>
        </p:spPr>
      </p:pic>
      <p:pic>
        <p:nvPicPr>
          <p:cNvPr id="1028" name="Picture 4" descr="Pudú chileno nace en zoológico de Irlanda – MundoMascotas.org">
            <a:extLst>
              <a:ext uri="{FF2B5EF4-FFF2-40B4-BE49-F238E27FC236}">
                <a16:creationId xmlns:a16="http://schemas.microsoft.com/office/drawing/2014/main" id="{D9AF2DC4-2528-47ED-A556-6FA01246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3" y="690563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Marcador de contenido">
            <a:extLst>
              <a:ext uri="{FF2B5EF4-FFF2-40B4-BE49-F238E27FC236}">
                <a16:creationId xmlns:a16="http://schemas.microsoft.com/office/drawing/2014/main" id="{1E1AA8C9-E400-49D1-9F65-A5E765573011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79253650"/>
              </p:ext>
            </p:extLst>
          </p:nvPr>
        </p:nvGraphicFramePr>
        <p:xfrm>
          <a:off x="2668214" y="2358315"/>
          <a:ext cx="79928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39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/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1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8390" y="382824"/>
            <a:ext cx="8229600" cy="688722"/>
          </a:xfrm>
        </p:spPr>
        <p:txBody>
          <a:bodyPr>
            <a:noAutofit/>
          </a:bodyPr>
          <a:lstStyle/>
          <a:p>
            <a:pPr algn="ctr"/>
            <a:r>
              <a:rPr lang="es-CL" sz="4000" dirty="0">
                <a:latin typeface="Aharoni" pitchFamily="2" charset="-79"/>
                <a:cs typeface="Aharoni" pitchFamily="2" charset="-79"/>
              </a:rPr>
              <a:t>Segunda ronda</a:t>
            </a:r>
            <a:endParaRPr lang="es-CL" sz="4000" b="1" dirty="0"/>
          </a:p>
        </p:txBody>
      </p:sp>
      <p:sp>
        <p:nvSpPr>
          <p:cNvPr id="4" name="3 Triángulo isósceles"/>
          <p:cNvSpPr/>
          <p:nvPr/>
        </p:nvSpPr>
        <p:spPr>
          <a:xfrm>
            <a:off x="4648197" y="1041428"/>
            <a:ext cx="3357586" cy="507209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Trapecio"/>
          <p:cNvSpPr/>
          <p:nvPr/>
        </p:nvSpPr>
        <p:spPr>
          <a:xfrm>
            <a:off x="4719635" y="4809782"/>
            <a:ext cx="3214710" cy="1214446"/>
          </a:xfrm>
          <a:prstGeom prst="trapezoi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Trapecio"/>
          <p:cNvSpPr/>
          <p:nvPr/>
        </p:nvSpPr>
        <p:spPr>
          <a:xfrm>
            <a:off x="5148263" y="3666774"/>
            <a:ext cx="2357454" cy="1143008"/>
          </a:xfrm>
          <a:prstGeom prst="trapezoi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8" descr="Icono De Vector De Contorno De País De Bandera De Venezuela ...">
            <a:extLst>
              <a:ext uri="{FF2B5EF4-FFF2-40B4-BE49-F238E27FC236}">
                <a16:creationId xmlns:a16="http://schemas.microsoft.com/office/drawing/2014/main" id="{790A8B23-A418-4D14-BD30-B8E81EB3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" y="0"/>
            <a:ext cx="3862387" cy="68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FFE1E9-6341-4DD1-85C9-52F13CB10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0645" y="1041429"/>
            <a:ext cx="688722" cy="68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2024034" y="1916901"/>
            <a:ext cx="6546573" cy="762000"/>
          </a:xfrm>
        </p:spPr>
        <p:txBody>
          <a:bodyPr>
            <a:normAutofit/>
          </a:bodyPr>
          <a:lstStyle/>
          <a:p>
            <a:r>
              <a:rPr lang="es-CL" dirty="0"/>
              <a:t>6) ¿ ¿Qué Zona de Chile posee clima seco y árido?</a:t>
            </a:r>
          </a:p>
        </p:txBody>
      </p:sp>
      <p:pic>
        <p:nvPicPr>
          <p:cNvPr id="8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  <p:graphicFrame>
        <p:nvGraphicFramePr>
          <p:cNvPr id="9" name="6 Marcador de contenido">
            <a:extLst>
              <a:ext uri="{FF2B5EF4-FFF2-40B4-BE49-F238E27FC236}">
                <a16:creationId xmlns:a16="http://schemas.microsoft.com/office/drawing/2014/main" id="{F920B65B-59A9-4957-83BA-76E2D1409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049290"/>
              </p:ext>
            </p:extLst>
          </p:nvPr>
        </p:nvGraphicFramePr>
        <p:xfrm>
          <a:off x="1952596" y="2857496"/>
          <a:ext cx="7931224" cy="25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Marcador de contenido">
            <a:extLst>
              <a:ext uri="{FF2B5EF4-FFF2-40B4-BE49-F238E27FC236}">
                <a16:creationId xmlns:a16="http://schemas.microsoft.com/office/drawing/2014/main" id="{9B20DE23-4A0B-4D13-884F-D36886B610DF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6400361"/>
              </p:ext>
            </p:extLst>
          </p:nvPr>
        </p:nvGraphicFramePr>
        <p:xfrm>
          <a:off x="2130388" y="2433427"/>
          <a:ext cx="7931224" cy="25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A) Zona Norte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1809720" y="1719259"/>
            <a:ext cx="6555072" cy="639762"/>
          </a:xfrm>
        </p:spPr>
        <p:txBody>
          <a:bodyPr>
            <a:normAutofit fontScale="92500"/>
          </a:bodyPr>
          <a:lstStyle/>
          <a:p>
            <a:r>
              <a:rPr lang="es-CL" dirty="0"/>
              <a:t>7) ¿Cuál es la Zona Geográfica de Chile más poblada?</a:t>
            </a:r>
          </a:p>
        </p:txBody>
      </p:sp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  <p:graphicFrame>
        <p:nvGraphicFramePr>
          <p:cNvPr id="8" name="6 Marcador de contenido">
            <a:extLst>
              <a:ext uri="{FF2B5EF4-FFF2-40B4-BE49-F238E27FC236}">
                <a16:creationId xmlns:a16="http://schemas.microsoft.com/office/drawing/2014/main" id="{43F68FEB-4194-4934-962F-A5988841A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44174"/>
              </p:ext>
            </p:extLst>
          </p:nvPr>
        </p:nvGraphicFramePr>
        <p:xfrm>
          <a:off x="1952596" y="2857496"/>
          <a:ext cx="7931224" cy="25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1741E486-BE47-4BDF-A45D-622413947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453410"/>
              </p:ext>
            </p:extLst>
          </p:nvPr>
        </p:nvGraphicFramePr>
        <p:xfrm>
          <a:off x="2130388" y="2671966"/>
          <a:ext cx="7931224" cy="25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48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  <p:pic>
        <p:nvPicPr>
          <p:cNvPr id="8" name="Picture 4" descr="SUR DE CHILE - Ideas World Cup - La copa mundial de ideas">
            <a:extLst>
              <a:ext uri="{FF2B5EF4-FFF2-40B4-BE49-F238E27FC236}">
                <a16:creationId xmlns:a16="http://schemas.microsoft.com/office/drawing/2014/main" id="{66D05A59-35E8-4704-BCB6-3CFF004F0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-5" b="-5"/>
          <a:stretch/>
        </p:blipFill>
        <p:spPr bwMode="auto">
          <a:xfrm>
            <a:off x="3827896" y="0"/>
            <a:ext cx="3354782" cy="2482595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texto">
            <a:extLst>
              <a:ext uri="{FF2B5EF4-FFF2-40B4-BE49-F238E27FC236}">
                <a16:creationId xmlns:a16="http://schemas.microsoft.com/office/drawing/2014/main" id="{34ABD2B5-CC38-4C8D-8B00-73E729AAC7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51050" y="2430463"/>
            <a:ext cx="7291733" cy="658812"/>
          </a:xfrm>
        </p:spPr>
        <p:txBody>
          <a:bodyPr>
            <a:normAutofit fontScale="92500"/>
          </a:bodyPr>
          <a:lstStyle/>
          <a:p>
            <a:r>
              <a:rPr lang="es-CL" dirty="0"/>
              <a:t>8) ¿A qué Zona geográfica corresponde la siguiente imagen ?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03C5DCD9-1C5F-46C7-80D5-CE1C21D28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996723"/>
              </p:ext>
            </p:extLst>
          </p:nvPr>
        </p:nvGraphicFramePr>
        <p:xfrm>
          <a:off x="2051050" y="3429000"/>
          <a:ext cx="8136904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42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821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5E32AF51-3ED2-4138-B6F9-A8CBBD6B84E4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03513" y="1555225"/>
            <a:ext cx="9457661" cy="1638550"/>
          </a:xfrm>
          <a:prstGeom prst="rect">
            <a:avLst/>
          </a:prstGeom>
          <a:ln w="3810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L" altLang="es-CL" b="1" dirty="0">
                <a:latin typeface="Century Gothic" panose="020B0502020202020204" pitchFamily="34" charset="0"/>
                <a:cs typeface="+mn-cs"/>
              </a:rPr>
              <a:t>Gran entendimiento de la unidad: </a:t>
            </a:r>
            <a:r>
              <a:rPr lang="es-CL" altLang="es-CL" dirty="0">
                <a:latin typeface="Century Gothic" panose="020B0502020202020204" pitchFamily="34" charset="0"/>
                <a:cs typeface="+mn-cs"/>
              </a:rPr>
              <a:t>Los estudiantes comprenderán que los seres humanos habitan, se ubican y conocen un espacio geográfico para sentirse parte de él y protegerlo. </a:t>
            </a:r>
            <a:endParaRPr lang="es-CL" altLang="es-CL" sz="2000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685F8E-C0A6-4101-9EB3-3E7B4A8F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2" b="404"/>
          <a:stretch/>
        </p:blipFill>
        <p:spPr>
          <a:xfrm>
            <a:off x="1" y="1"/>
            <a:ext cx="1751844" cy="1970922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6" name="Picture 2" descr="Ilustraciones para compartir: Chile y sus personajes">
            <a:extLst>
              <a:ext uri="{FF2B5EF4-FFF2-40B4-BE49-F238E27FC236}">
                <a16:creationId xmlns:a16="http://schemas.microsoft.com/office/drawing/2014/main" id="{0A4F172A-EFEB-4AE6-A7BD-4CF080E5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1" y="4007769"/>
            <a:ext cx="5646370" cy="25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foto, diferente, alimentos&#10;&#10;Descripción generada automáticamente">
            <a:extLst>
              <a:ext uri="{FF2B5EF4-FFF2-40B4-BE49-F238E27FC236}">
                <a16:creationId xmlns:a16="http://schemas.microsoft.com/office/drawing/2014/main" id="{BEFBA21D-DB1E-4A10-AF04-33F166384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88" y="3996058"/>
            <a:ext cx="5113914" cy="25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8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12990492-B287-45CC-871D-F6BB70097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237979"/>
              </p:ext>
            </p:extLst>
          </p:nvPr>
        </p:nvGraphicFramePr>
        <p:xfrm>
          <a:off x="2266122" y="2491409"/>
          <a:ext cx="8345150" cy="241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48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 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CL" dirty="0">
                          <a:solidFill>
                            <a:srgbClr val="C00000"/>
                          </a:solidFill>
                        </a:rPr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11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Urbana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2238400" y="2498176"/>
            <a:ext cx="6481530" cy="658368"/>
          </a:xfrm>
        </p:spPr>
        <p:txBody>
          <a:bodyPr>
            <a:normAutofit/>
          </a:bodyPr>
          <a:lstStyle/>
          <a:p>
            <a:r>
              <a:rPr lang="es-CL" dirty="0"/>
              <a:t>9) ¿En qué Zona geográfica habita la llama?</a:t>
            </a:r>
          </a:p>
        </p:txBody>
      </p:sp>
      <p:pic>
        <p:nvPicPr>
          <p:cNvPr id="8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831467" y="788110"/>
            <a:ext cx="1122133" cy="2071702"/>
          </a:xfrm>
          <a:prstGeom prst="rect">
            <a:avLst/>
          </a:prstGeom>
          <a:noFill/>
        </p:spPr>
      </p:pic>
      <p:pic>
        <p:nvPicPr>
          <p:cNvPr id="2050" name="Picture 2" descr="Flora y fauna Norte de Chile | Juntos aprendiendo sobre Chile">
            <a:extLst>
              <a:ext uri="{FF2B5EF4-FFF2-40B4-BE49-F238E27FC236}">
                <a16:creationId xmlns:a16="http://schemas.microsoft.com/office/drawing/2014/main" id="{86FC2098-8140-4D83-9167-0FBCEDDE0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5"/>
          <a:stretch/>
        </p:blipFill>
        <p:spPr bwMode="auto">
          <a:xfrm>
            <a:off x="4129087" y="172279"/>
            <a:ext cx="3213901" cy="22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6 Marcador de contenido">
            <a:extLst>
              <a:ext uri="{FF2B5EF4-FFF2-40B4-BE49-F238E27FC236}">
                <a16:creationId xmlns:a16="http://schemas.microsoft.com/office/drawing/2014/main" id="{4651AA6D-67B1-40F5-892B-1128E83A36C2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62998104"/>
              </p:ext>
            </p:extLst>
          </p:nvPr>
        </p:nvGraphicFramePr>
        <p:xfrm>
          <a:off x="2099556" y="3261578"/>
          <a:ext cx="79928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39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/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1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>
            <a:extLst>
              <a:ext uri="{FF2B5EF4-FFF2-40B4-BE49-F238E27FC236}">
                <a16:creationId xmlns:a16="http://schemas.microsoft.com/office/drawing/2014/main" id="{BA58B789-3BC5-4563-9E3F-2B0455FD2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83553"/>
              </p:ext>
            </p:extLst>
          </p:nvPr>
        </p:nvGraphicFramePr>
        <p:xfrm>
          <a:off x="2442927" y="2597426"/>
          <a:ext cx="8264830" cy="290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27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>
                          <a:solidFill>
                            <a:srgbClr val="C00000"/>
                          </a:solidFill>
                        </a:rPr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22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1816177" y="2282317"/>
            <a:ext cx="7992888" cy="658368"/>
          </a:xfrm>
        </p:spPr>
        <p:txBody>
          <a:bodyPr>
            <a:normAutofit fontScale="92500"/>
          </a:bodyPr>
          <a:lstStyle/>
          <a:p>
            <a:r>
              <a:rPr lang="es-CL" dirty="0"/>
              <a:t>10) ¿Qué Zona geográfica posee vegetación variada y abundante?</a:t>
            </a:r>
          </a:p>
        </p:txBody>
      </p:sp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9531377" y="539799"/>
            <a:ext cx="1122133" cy="2071702"/>
          </a:xfrm>
          <a:prstGeom prst="rect">
            <a:avLst/>
          </a:prstGeom>
          <a:noFill/>
        </p:spPr>
      </p:pic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40A32DB9-4F1A-4B43-B92D-AF1953315A61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0209999"/>
              </p:ext>
            </p:extLst>
          </p:nvPr>
        </p:nvGraphicFramePr>
        <p:xfrm>
          <a:off x="2099556" y="3115804"/>
          <a:ext cx="79928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39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/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1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6 Marcador de contenido">
            <a:extLst>
              <a:ext uri="{FF2B5EF4-FFF2-40B4-BE49-F238E27FC236}">
                <a16:creationId xmlns:a16="http://schemas.microsoft.com/office/drawing/2014/main" id="{3F986D7F-B398-44D4-80B2-A93135FA9679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2749325"/>
              </p:ext>
            </p:extLst>
          </p:nvPr>
        </p:nvGraphicFramePr>
        <p:xfrm>
          <a:off x="2377851" y="2690191"/>
          <a:ext cx="8104618" cy="2915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759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/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CL" dirty="0">
                          <a:solidFill>
                            <a:srgbClr val="C00000"/>
                          </a:solidFill>
                        </a:rPr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28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5099" y="612804"/>
            <a:ext cx="5441075" cy="857248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latin typeface="Aharoni" pitchFamily="2" charset="-79"/>
                <a:cs typeface="Aharoni" pitchFamily="2" charset="-79"/>
              </a:rPr>
              <a:t>ÚLTIMA RONDA</a:t>
            </a:r>
          </a:p>
        </p:txBody>
      </p:sp>
      <p:sp>
        <p:nvSpPr>
          <p:cNvPr id="3" name="2 Triángulo isósceles"/>
          <p:cNvSpPr/>
          <p:nvPr/>
        </p:nvSpPr>
        <p:spPr>
          <a:xfrm>
            <a:off x="5953124" y="1071546"/>
            <a:ext cx="3429024" cy="507209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Trapecio"/>
          <p:cNvSpPr/>
          <p:nvPr/>
        </p:nvSpPr>
        <p:spPr>
          <a:xfrm>
            <a:off x="6024562" y="4929198"/>
            <a:ext cx="3286148" cy="1214446"/>
          </a:xfrm>
          <a:prstGeom prst="trapezoi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Trapecio"/>
          <p:cNvSpPr/>
          <p:nvPr/>
        </p:nvSpPr>
        <p:spPr>
          <a:xfrm>
            <a:off x="6453190" y="3571876"/>
            <a:ext cx="2428892" cy="1285884"/>
          </a:xfrm>
          <a:prstGeom prst="trapezoi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Triángulo isósceles"/>
          <p:cNvSpPr/>
          <p:nvPr/>
        </p:nvSpPr>
        <p:spPr>
          <a:xfrm>
            <a:off x="6881818" y="1142984"/>
            <a:ext cx="1571636" cy="2357454"/>
          </a:xfrm>
          <a:prstGeom prst="triangl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41AB99E-98A6-4E76-842D-0802D56E6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0644" y="1041428"/>
            <a:ext cx="588589" cy="588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0BCFC6-7C85-453A-865E-6F762EACE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5" y="1630017"/>
            <a:ext cx="3268519" cy="466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1766855" y="2319910"/>
            <a:ext cx="8954154" cy="658368"/>
          </a:xfrm>
        </p:spPr>
        <p:txBody>
          <a:bodyPr>
            <a:normAutofit fontScale="92500"/>
          </a:bodyPr>
          <a:lstStyle/>
          <a:p>
            <a:r>
              <a:rPr lang="es-CL" dirty="0"/>
              <a:t>11) ¿Cuál de estos animales habita en las tres Zonas geográficas de Chile ?</a:t>
            </a:r>
          </a:p>
        </p:txBody>
      </p:sp>
      <p:pic>
        <p:nvPicPr>
          <p:cNvPr id="6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680174" y="222256"/>
            <a:ext cx="1122133" cy="2071702"/>
          </a:xfrm>
          <a:prstGeom prst="rect">
            <a:avLst/>
          </a:prstGeom>
          <a:noFill/>
        </p:spPr>
      </p:pic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530D1BFB-CCBB-41FF-878F-99DFE099EC5B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95436517"/>
              </p:ext>
            </p:extLst>
          </p:nvPr>
        </p:nvGraphicFramePr>
        <p:xfrm>
          <a:off x="1630017" y="3140765"/>
          <a:ext cx="8462427" cy="3087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058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168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Flora y Fauna de Chile: Especies Más Representativas - Lifeder">
            <a:extLst>
              <a:ext uri="{FF2B5EF4-FFF2-40B4-BE49-F238E27FC236}">
                <a16:creationId xmlns:a16="http://schemas.microsoft.com/office/drawing/2014/main" id="{6F9F7139-7400-4552-B8A7-4AC93619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52" y="4884819"/>
            <a:ext cx="1675622" cy="12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ra y Fauna del Norte de Chile | Mayuru Tour | Excursiones en Chile">
            <a:extLst>
              <a:ext uri="{FF2B5EF4-FFF2-40B4-BE49-F238E27FC236}">
                <a16:creationId xmlns:a16="http://schemas.microsoft.com/office/drawing/2014/main" id="{6432331B-9109-43DC-80EA-2E422DB5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17" y="3398039"/>
            <a:ext cx="2099692" cy="13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pihue – Basulto y Trucco">
            <a:extLst>
              <a:ext uri="{FF2B5EF4-FFF2-40B4-BE49-F238E27FC236}">
                <a16:creationId xmlns:a16="http://schemas.microsoft.com/office/drawing/2014/main" id="{B2DD391F-E491-4EF6-8B22-FD7C2D7C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77" y="3306252"/>
            <a:ext cx="1226309" cy="1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óndor en Chile">
            <a:extLst>
              <a:ext uri="{FF2B5EF4-FFF2-40B4-BE49-F238E27FC236}">
                <a16:creationId xmlns:a16="http://schemas.microsoft.com/office/drawing/2014/main" id="{AC551F27-2871-4914-AFF0-ECD1896A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86" y="4866325"/>
            <a:ext cx="3326296" cy="12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58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Marcador de contenido">
            <a:extLst>
              <a:ext uri="{FF2B5EF4-FFF2-40B4-BE49-F238E27FC236}">
                <a16:creationId xmlns:a16="http://schemas.microsoft.com/office/drawing/2014/main" id="{54ED4797-74EB-4510-BC5F-7BB2AB58B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300522"/>
              </p:ext>
            </p:extLst>
          </p:nvPr>
        </p:nvGraphicFramePr>
        <p:xfrm>
          <a:off x="1766361" y="2505075"/>
          <a:ext cx="8462427" cy="3087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058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168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6" descr="Copihue – Basulto y Trucco">
            <a:extLst>
              <a:ext uri="{FF2B5EF4-FFF2-40B4-BE49-F238E27FC236}">
                <a16:creationId xmlns:a16="http://schemas.microsoft.com/office/drawing/2014/main" id="{B3421158-2CD2-40A9-95E5-F02329DC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4" y="2709601"/>
            <a:ext cx="1226309" cy="1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óndor en Chile">
            <a:extLst>
              <a:ext uri="{FF2B5EF4-FFF2-40B4-BE49-F238E27FC236}">
                <a16:creationId xmlns:a16="http://schemas.microsoft.com/office/drawing/2014/main" id="{D63960BB-6043-4037-8986-7D2674A7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43" y="4223763"/>
            <a:ext cx="3326296" cy="12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lora y Fauna del Norte de Chile | Mayuru Tour | Excursiones en Chile">
            <a:extLst>
              <a:ext uri="{FF2B5EF4-FFF2-40B4-BE49-F238E27FC236}">
                <a16:creationId xmlns:a16="http://schemas.microsoft.com/office/drawing/2014/main" id="{35AC1F0A-BB16-44E1-ACA5-B42D89B1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83" y="2709601"/>
            <a:ext cx="2099692" cy="13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ora y Fauna de Chile: Especies Más Representativas - Lifeder">
            <a:extLst>
              <a:ext uri="{FF2B5EF4-FFF2-40B4-BE49-F238E27FC236}">
                <a16:creationId xmlns:a16="http://schemas.microsoft.com/office/drawing/2014/main" id="{6591494B-F5DD-403C-AAB1-76AED7D7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18" y="4242256"/>
            <a:ext cx="1675622" cy="12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E0BD3323-221C-48D1-856F-2C341300EC61}"/>
              </a:ext>
            </a:extLst>
          </p:cNvPr>
          <p:cNvSpPr/>
          <p:nvPr/>
        </p:nvSpPr>
        <p:spPr>
          <a:xfrm>
            <a:off x="1963212" y="4148399"/>
            <a:ext cx="3791658" cy="1577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3615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1378226" y="2649986"/>
            <a:ext cx="9183756" cy="658368"/>
          </a:xfrm>
        </p:spPr>
        <p:txBody>
          <a:bodyPr>
            <a:normAutofit fontScale="92500"/>
          </a:bodyPr>
          <a:lstStyle/>
          <a:p>
            <a:r>
              <a:rPr lang="es-CL" dirty="0"/>
              <a:t>12) ¿Qué Zona geográfica existe una menor cantidad de plantas y animales?</a:t>
            </a:r>
          </a:p>
        </p:txBody>
      </p:sp>
      <p:pic>
        <p:nvPicPr>
          <p:cNvPr id="10" name="Picture 2" descr="Resultado de imagen para comodines quien quiere ser millonario"/>
          <p:cNvPicPr>
            <a:picLocks noChangeAspect="1" noChangeArrowheads="1"/>
          </p:cNvPicPr>
          <p:nvPr/>
        </p:nvPicPr>
        <p:blipFill>
          <a:blip r:embed="rId2"/>
          <a:srcRect l="79688" b="50000"/>
          <a:stretch>
            <a:fillRect/>
          </a:stretch>
        </p:blipFill>
        <p:spPr bwMode="auto">
          <a:xfrm>
            <a:off x="8596331" y="500042"/>
            <a:ext cx="1122133" cy="2071702"/>
          </a:xfrm>
          <a:prstGeom prst="rect">
            <a:avLst/>
          </a:prstGeom>
          <a:noFill/>
        </p:spPr>
      </p:pic>
      <p:graphicFrame>
        <p:nvGraphicFramePr>
          <p:cNvPr id="8" name="6 Marcador de contenido">
            <a:extLst>
              <a:ext uri="{FF2B5EF4-FFF2-40B4-BE49-F238E27FC236}">
                <a16:creationId xmlns:a16="http://schemas.microsoft.com/office/drawing/2014/main" id="{F2E09B36-156B-4512-9B64-FCF8D20E1594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80417645"/>
              </p:ext>
            </p:extLst>
          </p:nvPr>
        </p:nvGraphicFramePr>
        <p:xfrm>
          <a:off x="2099556" y="3429000"/>
          <a:ext cx="79928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39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/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1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Marcador de contenido">
            <a:extLst>
              <a:ext uri="{FF2B5EF4-FFF2-40B4-BE49-F238E27FC236}">
                <a16:creationId xmlns:a16="http://schemas.microsoft.com/office/drawing/2014/main" id="{2D0ACE56-0AB0-4A2F-BA46-42217F52D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024481"/>
              </p:ext>
            </p:extLst>
          </p:nvPr>
        </p:nvGraphicFramePr>
        <p:xfrm>
          <a:off x="2324842" y="2770934"/>
          <a:ext cx="79928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399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pPr marL="342900" indent="-342900">
                        <a:buAutoNum type="alphaUcParenR"/>
                      </a:pPr>
                      <a:r>
                        <a:rPr lang="es-CL" dirty="0">
                          <a:solidFill>
                            <a:srgbClr val="C00000"/>
                          </a:solidFill>
                        </a:rPr>
                        <a:t>Zona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C) Zona 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1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B) Zona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D) Zona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7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ABD3A-D6CB-4C8D-866B-C16BC97C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749" y="38984"/>
            <a:ext cx="9144000" cy="2387600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Recapitulando aprendizajes relevantes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5F2DE6-95D9-44D6-89A8-1F60FF25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161" y="1776549"/>
            <a:ext cx="1181100" cy="4857750"/>
          </a:xfrm>
          <a:prstGeom prst="rect">
            <a:avLst/>
          </a:prstGeom>
        </p:spPr>
      </p:pic>
      <p:pic>
        <p:nvPicPr>
          <p:cNvPr id="7" name="Picture 10" descr="Desierto de Atacama: paisajes marcianos y un cielo de miles de ...">
            <a:extLst>
              <a:ext uri="{FF2B5EF4-FFF2-40B4-BE49-F238E27FC236}">
                <a16:creationId xmlns:a16="http://schemas.microsoft.com/office/drawing/2014/main" id="{924613F2-2EE7-4E06-80AF-715D98F8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10" y="2779533"/>
            <a:ext cx="1672992" cy="18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 Serena es la sexta ciudad más cara para familias ABC1 | Diario ...">
            <a:extLst>
              <a:ext uri="{FF2B5EF4-FFF2-40B4-BE49-F238E27FC236}">
                <a16:creationId xmlns:a16="http://schemas.microsoft.com/office/drawing/2014/main" id="{4839F31D-0562-424B-8E4B-E898A074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25" y="3814270"/>
            <a:ext cx="2584136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astro entre las ciudades top ten para visitar y vivir en el país ...">
            <a:extLst>
              <a:ext uri="{FF2B5EF4-FFF2-40B4-BE49-F238E27FC236}">
                <a16:creationId xmlns:a16="http://schemas.microsoft.com/office/drawing/2014/main" id="{FE5C8798-4500-40F5-967A-038F816D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81" y="5064638"/>
            <a:ext cx="2072660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pensar niños">
            <a:extLst>
              <a:ext uri="{FF2B5EF4-FFF2-40B4-BE49-F238E27FC236}">
                <a16:creationId xmlns:a16="http://schemas.microsoft.com/office/drawing/2014/main" id="{2118F103-2155-43E1-A01D-7BB7E7D43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25480"/>
          <a:stretch/>
        </p:blipFill>
        <p:spPr bwMode="auto">
          <a:xfrm>
            <a:off x="507749" y="2616085"/>
            <a:ext cx="1553359" cy="1625830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56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0C907-A51F-4B61-899C-083DCA42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9" y="64858"/>
            <a:ext cx="10770704" cy="1325563"/>
          </a:xfrm>
        </p:spPr>
        <p:txBody>
          <a:bodyPr/>
          <a:lstStyle/>
          <a:p>
            <a:r>
              <a:rPr lang="es-CL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Para reflexionar: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86D79C4-CED6-4473-8367-784C1737B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372908">
            <a:off x="10523548" y="4954826"/>
            <a:ext cx="1347809" cy="17083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D3E120-D0C6-4C66-8097-56F2D78D04F4}"/>
              </a:ext>
            </a:extLst>
          </p:cNvPr>
          <p:cNvSpPr txBox="1"/>
          <p:nvPr/>
        </p:nvSpPr>
        <p:spPr>
          <a:xfrm>
            <a:off x="307449" y="1171432"/>
            <a:ext cx="1045099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latin typeface="Century Gothic" panose="020B0502020202020204" pitchFamily="34" charset="0"/>
              </a:rPr>
              <a:t>1)</a:t>
            </a:r>
            <a:r>
              <a:rPr lang="es-CL" sz="3000" dirty="0"/>
              <a:t> </a:t>
            </a:r>
            <a:r>
              <a:rPr lang="es-CL" sz="3000" dirty="0">
                <a:latin typeface="Century Gothic" panose="020B0502020202020204" pitchFamily="34" charset="0"/>
              </a:rPr>
              <a:t>Desde la llave de la conexión: ¿Influye el lugar donde vivimos en nuestra forma de vida?, ¿Qué te hace decir eso?</a:t>
            </a:r>
          </a:p>
          <a:p>
            <a:endParaRPr lang="es-CL" sz="3000" dirty="0">
              <a:latin typeface="Century Gothic" panose="020B0502020202020204" pitchFamily="34" charset="0"/>
            </a:endParaRPr>
          </a:p>
          <a:p>
            <a:r>
              <a:rPr lang="es-CL" sz="3000" dirty="0">
                <a:latin typeface="Century Gothic" panose="020B0502020202020204" pitchFamily="34" charset="0"/>
              </a:rPr>
              <a:t>2) ¿Qué querrá decir: El ser humano se va adaptando a las diferentes formas de vida? Explícalo con tus palabras.</a:t>
            </a:r>
          </a:p>
          <a:p>
            <a:endParaRPr lang="es-CL" sz="3000" dirty="0">
              <a:latin typeface="Century Gothic" panose="020B0502020202020204" pitchFamily="34" charset="0"/>
            </a:endParaRPr>
          </a:p>
          <a:p>
            <a:r>
              <a:rPr lang="es-CL" sz="3000" dirty="0">
                <a:latin typeface="Century Gothic" panose="020B0502020202020204" pitchFamily="34" charset="0"/>
              </a:rPr>
              <a:t>3) ¿Cómo podemos cuidar y proteger el entorno en el que vivimos?</a:t>
            </a:r>
          </a:p>
          <a:p>
            <a:endParaRPr lang="es-CL" sz="2800" dirty="0">
              <a:latin typeface="Century Gothic" panose="020B0502020202020204" pitchFamily="34" charset="0"/>
            </a:endParaRPr>
          </a:p>
          <a:p>
            <a:endParaRPr lang="es-CL" sz="2800" dirty="0">
              <a:latin typeface="Century Gothic" panose="020B0502020202020204" pitchFamily="34" charset="0"/>
            </a:endParaRPr>
          </a:p>
          <a:p>
            <a:endParaRPr lang="es-CL" sz="2800" dirty="0">
              <a:latin typeface="Century Gothic" panose="020B0502020202020204" pitchFamily="34" charset="0"/>
            </a:endParaRPr>
          </a:p>
          <a:p>
            <a:endParaRPr lang="es-CL" sz="2800" dirty="0">
              <a:latin typeface="Century Gothic" panose="020B0502020202020204" pitchFamily="34" charset="0"/>
            </a:endParaRPr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Picture 2" descr="Resultado de imagen para pensar niños">
            <a:extLst>
              <a:ext uri="{FF2B5EF4-FFF2-40B4-BE49-F238E27FC236}">
                <a16:creationId xmlns:a16="http://schemas.microsoft.com/office/drawing/2014/main" id="{06D5FAA9-4198-4685-8B36-19CAB8EF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25480"/>
          <a:stretch/>
        </p:blipFill>
        <p:spPr bwMode="auto">
          <a:xfrm>
            <a:off x="10471103" y="0"/>
            <a:ext cx="1553359" cy="1625830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5C6B1-2749-4897-BF62-F5D9A096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F0"/>
                </a:solidFill>
                <a:latin typeface="Century Gothic" panose="020B0502020202020204" pitchFamily="34" charset="0"/>
              </a:rPr>
              <a:t>Objetivo de la clase: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DC690-92B9-498B-B219-685206E2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322"/>
            <a:ext cx="10515600" cy="1603375"/>
          </a:xfrm>
          <a:ln w="28575">
            <a:solidFill>
              <a:srgbClr val="00B0F0"/>
            </a:solidFill>
            <a:prstDash val="sysDot"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b="1" dirty="0">
                <a:latin typeface="Century Gothic" panose="020B0502020202020204" pitchFamily="34" charset="0"/>
              </a:rPr>
              <a:t>Sintetizar y aplicar</a:t>
            </a:r>
            <a:r>
              <a:rPr lang="es-CL" dirty="0">
                <a:latin typeface="Century Gothic" panose="020B0502020202020204" pitchFamily="34" charset="0"/>
              </a:rPr>
              <a:t> lo aprendido: Chile y su diversidad de paisajes.</a:t>
            </a:r>
          </a:p>
          <a:p>
            <a:pPr>
              <a:lnSpc>
                <a:spcPct val="150000"/>
              </a:lnSpc>
            </a:pPr>
            <a:endParaRPr lang="es-CL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dirty="0">
              <a:latin typeface="Century Gothic" panose="020B0502020202020204" pitchFamily="34" charset="0"/>
            </a:endParaRPr>
          </a:p>
          <a:p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Resultado de imagen para pensar niños">
            <a:extLst>
              <a:ext uri="{FF2B5EF4-FFF2-40B4-BE49-F238E27FC236}">
                <a16:creationId xmlns:a16="http://schemas.microsoft.com/office/drawing/2014/main" id="{BDC87861-A59F-4EF5-BB5F-3B19DADE3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25480"/>
          <a:stretch/>
        </p:blipFill>
        <p:spPr bwMode="auto">
          <a:xfrm>
            <a:off x="9212360" y="311419"/>
            <a:ext cx="1705341" cy="17849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sos Online | Vectores, Fotos de Stock y PSD Gratis">
            <a:extLst>
              <a:ext uri="{FF2B5EF4-FFF2-40B4-BE49-F238E27FC236}">
                <a16:creationId xmlns:a16="http://schemas.microsoft.com/office/drawing/2014/main" id="{1D0BAEDE-73B7-4AF6-AA62-61F666B1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44" y="3945943"/>
            <a:ext cx="4103329" cy="27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giones de Chile en 2 minutos - YouTube">
            <a:extLst>
              <a:ext uri="{FF2B5EF4-FFF2-40B4-BE49-F238E27FC236}">
                <a16:creationId xmlns:a16="http://schemas.microsoft.com/office/drawing/2014/main" id="{BA3EE135-856D-4F22-A88C-1F29CC57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5943"/>
            <a:ext cx="4935698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D54D6-092C-45FC-A92F-2AABF201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138457"/>
            <a:ext cx="10946296" cy="1325563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Para comenzar… Recordando lo aprendido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C65E7-B63F-43C1-B742-87F3AD4A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789043"/>
            <a:ext cx="10611678" cy="4387920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Rutina: YO CON YO</a:t>
            </a:r>
          </a:p>
          <a:p>
            <a:pPr marL="0" indent="0">
              <a:buNone/>
            </a:pPr>
            <a:endParaRPr lang="es-CL" b="1" dirty="0"/>
          </a:p>
          <a:p>
            <a:pPr marL="514350" indent="-514350" algn="just">
              <a:buAutoNum type="arabicParenR"/>
            </a:pPr>
            <a:r>
              <a:rPr lang="es-CL" dirty="0">
                <a:latin typeface="Century Gothic" panose="020B0502020202020204" pitchFamily="34" charset="0"/>
              </a:rPr>
              <a:t>¿Dónde nos ubicamos geográficamente?, ¿Cómo es?, ¿Qué características tiene?</a:t>
            </a:r>
          </a:p>
          <a:p>
            <a:pPr marL="514350" indent="-514350" algn="just">
              <a:buAutoNum type="arabicParenR"/>
            </a:pPr>
            <a:endParaRPr lang="es-CL" dirty="0">
              <a:latin typeface="Century Gothic" panose="020B0502020202020204" pitchFamily="34" charset="0"/>
            </a:endParaRPr>
          </a:p>
          <a:p>
            <a:pPr marL="514350" indent="-514350" algn="just">
              <a:buAutoNum type="arabicParenR"/>
            </a:pPr>
            <a:r>
              <a:rPr lang="es-CL" dirty="0">
                <a:latin typeface="Century Gothic" panose="020B0502020202020204" pitchFamily="34" charset="0"/>
              </a:rPr>
              <a:t>Una familia que vive en el sur de Chile, ¿vivirá igual a nosotros? , ¿Qué te hace decir eso?</a:t>
            </a:r>
          </a:p>
          <a:p>
            <a:endParaRPr lang="es-CL" dirty="0"/>
          </a:p>
        </p:txBody>
      </p:sp>
      <p:pic>
        <p:nvPicPr>
          <p:cNvPr id="4" name="Picture 4" descr="Post-it Stickies: Amazon.es: Appstore para Android">
            <a:extLst>
              <a:ext uri="{FF2B5EF4-FFF2-40B4-BE49-F238E27FC236}">
                <a16:creationId xmlns:a16="http://schemas.microsoft.com/office/drawing/2014/main" id="{09E60BED-D8E0-4C2B-BC2A-3234E881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198">
            <a:off x="10096976" y="4805535"/>
            <a:ext cx="1601764" cy="16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pensar niños">
            <a:extLst>
              <a:ext uri="{FF2B5EF4-FFF2-40B4-BE49-F238E27FC236}">
                <a16:creationId xmlns:a16="http://schemas.microsoft.com/office/drawing/2014/main" id="{2DAA9311-08BF-4C96-A6ED-2611BA84D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25480"/>
          <a:stretch/>
        </p:blipFill>
        <p:spPr bwMode="auto">
          <a:xfrm>
            <a:off x="10330766" y="681037"/>
            <a:ext cx="1705341" cy="17849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lustración de bombilla | Vector Gratis">
            <a:extLst>
              <a:ext uri="{FF2B5EF4-FFF2-40B4-BE49-F238E27FC236}">
                <a16:creationId xmlns:a16="http://schemas.microsoft.com/office/drawing/2014/main" id="{354E9EA1-5969-4A02-99C8-29301914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3" y="5358077"/>
            <a:ext cx="1201059" cy="12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2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E38E64-DA0D-4F9D-8D61-90076FC3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363"/>
          <a:stretch/>
        </p:blipFill>
        <p:spPr>
          <a:xfrm>
            <a:off x="20" y="10"/>
            <a:ext cx="5830937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7373A6-27DC-4091-AA0C-0E2452BF1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309" y="409972"/>
            <a:ext cx="823031" cy="7559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8DFAC6-DD31-468F-BD8B-4B2D7FAE1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12" y="4755259"/>
            <a:ext cx="4770368" cy="20464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84223A-FFBB-46E2-9D03-AEC6802DA9F6}"/>
              </a:ext>
            </a:extLst>
          </p:cNvPr>
          <p:cNvSpPr txBox="1"/>
          <p:nvPr/>
        </p:nvSpPr>
        <p:spPr>
          <a:xfrm>
            <a:off x="5724242" y="409972"/>
            <a:ext cx="64677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600" b="1" dirty="0">
                <a:latin typeface="Century Gothic" panose="020B0502020202020204" pitchFamily="34" charset="0"/>
              </a:rPr>
              <a:t>Chile</a:t>
            </a:r>
            <a:r>
              <a:rPr lang="es-CL" sz="2600" dirty="0">
                <a:latin typeface="Century Gothic" panose="020B0502020202020204" pitchFamily="34" charset="0"/>
              </a:rPr>
              <a:t> es un </a:t>
            </a:r>
            <a:r>
              <a:rPr lang="es-CL" sz="2600" b="1" dirty="0">
                <a:latin typeface="Century Gothic" panose="020B0502020202020204" pitchFamily="34" charset="0"/>
              </a:rPr>
              <a:t>territorio largo y angosto </a:t>
            </a:r>
            <a:r>
              <a:rPr lang="es-CL" sz="2600" dirty="0">
                <a:latin typeface="Century Gothic" panose="020B0502020202020204" pitchFamily="34" charset="0"/>
              </a:rPr>
              <a:t>que atraviesa todas las zonas climáticas. Por este motivo nos encontramos con una </a:t>
            </a:r>
            <a:r>
              <a:rPr lang="es-CL" sz="2600" b="1" dirty="0">
                <a:latin typeface="Century Gothic" panose="020B0502020202020204" pitchFamily="34" charset="0"/>
              </a:rPr>
              <a:t>gran diversidad de paisajes </a:t>
            </a:r>
            <a:r>
              <a:rPr lang="es-CL" sz="2600" dirty="0">
                <a:latin typeface="Century Gothic" panose="020B0502020202020204" pitchFamily="34" charset="0"/>
              </a:rPr>
              <a:t>que nos permiten formar </a:t>
            </a:r>
            <a:r>
              <a:rPr lang="es-CL" sz="2600" b="1" dirty="0">
                <a:latin typeface="Century Gothic" panose="020B0502020202020204" pitchFamily="34" charset="0"/>
              </a:rPr>
              <a:t>tres grandes zonas</a:t>
            </a:r>
            <a:r>
              <a:rPr lang="es-CL" sz="2600" dirty="0">
                <a:latin typeface="Century Gothic" panose="020B0502020202020204" pitchFamily="34" charset="0"/>
              </a:rPr>
              <a:t>. Por lo mismo, también </a:t>
            </a:r>
            <a:r>
              <a:rPr lang="es-CL" sz="2600" b="1" dirty="0">
                <a:latin typeface="Century Gothic" panose="020B0502020202020204" pitchFamily="34" charset="0"/>
              </a:rPr>
              <a:t>no todas las personas viven de la misma forma</a:t>
            </a:r>
            <a:r>
              <a:rPr lang="es-CL" sz="2600" dirty="0">
                <a:latin typeface="Century Gothic" panose="020B0502020202020204" pitchFamily="34" charset="0"/>
              </a:rPr>
              <a:t>. Lo bueno que al ser seres humanos, nos vamos </a:t>
            </a:r>
            <a:r>
              <a:rPr lang="es-CL" sz="2600" b="1" dirty="0">
                <a:latin typeface="Century Gothic" panose="020B0502020202020204" pitchFamily="34" charset="0"/>
              </a:rPr>
              <a:t>adaptando a las diferentes formas de vida.</a:t>
            </a:r>
          </a:p>
        </p:txBody>
      </p:sp>
    </p:spTree>
    <p:extLst>
      <p:ext uri="{BB962C8B-B14F-4D97-AF65-F5344CB8AC3E}">
        <p14:creationId xmlns:p14="http://schemas.microsoft.com/office/powerpoint/2010/main" val="56737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86D022-44AA-45BC-81A9-00F8DC44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0"/>
            <a:ext cx="2675860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581A80A-4E63-4A35-BEA2-73947DADF7D2}"/>
              </a:ext>
            </a:extLst>
          </p:cNvPr>
          <p:cNvCxnSpPr/>
          <p:nvPr/>
        </p:nvCxnSpPr>
        <p:spPr>
          <a:xfrm>
            <a:off x="2321169" y="1589649"/>
            <a:ext cx="165998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A6EE927-2028-4EE7-9033-FFB55EB89D56}"/>
              </a:ext>
            </a:extLst>
          </p:cNvPr>
          <p:cNvCxnSpPr/>
          <p:nvPr/>
        </p:nvCxnSpPr>
        <p:spPr>
          <a:xfrm>
            <a:off x="2189404" y="3067267"/>
            <a:ext cx="1659988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2554EC4F-6FEB-4472-B5C8-0F25D65B9DAA}"/>
              </a:ext>
            </a:extLst>
          </p:cNvPr>
          <p:cNvSpPr/>
          <p:nvPr/>
        </p:nvSpPr>
        <p:spPr>
          <a:xfrm>
            <a:off x="1855304" y="3429000"/>
            <a:ext cx="1578386" cy="317057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8C09D9-501F-4CAF-A899-C9FF5BD8CB01}"/>
              </a:ext>
            </a:extLst>
          </p:cNvPr>
          <p:cNvSpPr txBox="1"/>
          <p:nvPr/>
        </p:nvSpPr>
        <p:spPr>
          <a:xfrm>
            <a:off x="4182998" y="1235706"/>
            <a:ext cx="3026186" cy="70788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Zona Norte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1D5A97-1271-4497-9B8B-B173CBC4EE8A}"/>
              </a:ext>
            </a:extLst>
          </p:cNvPr>
          <p:cNvSpPr txBox="1"/>
          <p:nvPr/>
        </p:nvSpPr>
        <p:spPr>
          <a:xfrm>
            <a:off x="3969434" y="2713324"/>
            <a:ext cx="3453314" cy="707886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Zona Central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D756ED-3FC0-4005-B0F6-CB7BF881B4E1}"/>
              </a:ext>
            </a:extLst>
          </p:cNvPr>
          <p:cNvSpPr txBox="1"/>
          <p:nvPr/>
        </p:nvSpPr>
        <p:spPr>
          <a:xfrm>
            <a:off x="3649853" y="4656916"/>
            <a:ext cx="2326877" cy="70788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Zona Sur</a:t>
            </a:r>
          </a:p>
        </p:txBody>
      </p:sp>
      <p:pic>
        <p:nvPicPr>
          <p:cNvPr id="2050" name="Picture 2" descr="Regiones de Chile en 2 minutos - YouTube">
            <a:extLst>
              <a:ext uri="{FF2B5EF4-FFF2-40B4-BE49-F238E27FC236}">
                <a16:creationId xmlns:a16="http://schemas.microsoft.com/office/drawing/2014/main" id="{CDC19865-A779-4F8F-8A6B-7D54AA49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4" y="3823248"/>
            <a:ext cx="4935698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bandera chilena | Bandera de chile">
            <a:extLst>
              <a:ext uri="{FF2B5EF4-FFF2-40B4-BE49-F238E27FC236}">
                <a16:creationId xmlns:a16="http://schemas.microsoft.com/office/drawing/2014/main" id="{72A03A16-AEFE-421C-B12D-BFA3D1AE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38" y="1758539"/>
            <a:ext cx="2767136" cy="20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3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D21DC99-0744-4FE7-9D49-409293D51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24121"/>
              </p:ext>
            </p:extLst>
          </p:nvPr>
        </p:nvGraphicFramePr>
        <p:xfrm>
          <a:off x="-437321" y="116880"/>
          <a:ext cx="12987130" cy="674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nfrentando la Emergencia Agrícola de Chile | Amcham Chile">
            <a:extLst>
              <a:ext uri="{FF2B5EF4-FFF2-40B4-BE49-F238E27FC236}">
                <a16:creationId xmlns:a16="http://schemas.microsoft.com/office/drawing/2014/main" id="{0CC2EEAF-DAD6-49DB-8869-FCB62492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60" y="4585252"/>
            <a:ext cx="3056230" cy="2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ña Bisquertt | Portfolio Categories | Zona Norte">
            <a:extLst>
              <a:ext uri="{FF2B5EF4-FFF2-40B4-BE49-F238E27FC236}">
                <a16:creationId xmlns:a16="http://schemas.microsoft.com/office/drawing/2014/main" id="{38B3E504-ABEA-4B14-A916-963B99CE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891" y="218661"/>
            <a:ext cx="4126602" cy="16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scubre 3 guisos típicos del norte de Chile - Sabrosía | Nueva Mujer">
            <a:extLst>
              <a:ext uri="{FF2B5EF4-FFF2-40B4-BE49-F238E27FC236}">
                <a16:creationId xmlns:a16="http://schemas.microsoft.com/office/drawing/2014/main" id="{24E668FA-4C8F-4FE8-9679-45620071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4585251"/>
            <a:ext cx="3031437" cy="20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 petitorio del agro a Antonio Walker">
            <a:extLst>
              <a:ext uri="{FF2B5EF4-FFF2-40B4-BE49-F238E27FC236}">
                <a16:creationId xmlns:a16="http://schemas.microsoft.com/office/drawing/2014/main" id="{223D54B5-11B7-4C9D-9DBB-9F5B2908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77" y="137396"/>
            <a:ext cx="2110154" cy="1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ED27D3-2FDF-4290-9A34-F76999715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44165"/>
            <a:ext cx="2281884" cy="14067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18FFE4-12BB-4795-ADBE-EEBC52DBE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16880"/>
            <a:ext cx="2076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1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1005</Words>
  <Application>Microsoft Office PowerPoint</Application>
  <PresentationFormat>Panorámica</PresentationFormat>
  <Paragraphs>259</Paragraphs>
  <Slides>40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Aharoni</vt:lpstr>
      <vt:lpstr>Arial</vt:lpstr>
      <vt:lpstr>Calibri</vt:lpstr>
      <vt:lpstr>Calibri Light</vt:lpstr>
      <vt:lpstr>Century Gothic</vt:lpstr>
      <vt:lpstr>Comic Sans MS</vt:lpstr>
      <vt:lpstr>Tema de Office</vt:lpstr>
      <vt:lpstr>Sesión 2 Online  Ciencias Sociales</vt:lpstr>
      <vt:lpstr>Acuerdos esenciales de la clase:</vt:lpstr>
      <vt:lpstr>Presentación de PowerPoint</vt:lpstr>
      <vt:lpstr>Recapitulando aprendizajes relevantes</vt:lpstr>
      <vt:lpstr>Objetivo de la clase:</vt:lpstr>
      <vt:lpstr>Para comenzar… Recordando lo aprendido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¡Manos a la obra!</vt:lpstr>
      <vt:lpstr>PRIMERA RONDA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Segunda ronda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ÚLTIMA RONDA</vt:lpstr>
      <vt:lpstr>Presentación de PowerPoint</vt:lpstr>
      <vt:lpstr>Presentación de PowerPoint</vt:lpstr>
      <vt:lpstr>Presentación de PowerPoint</vt:lpstr>
      <vt:lpstr>Presentación de PowerPoint</vt:lpstr>
      <vt:lpstr>Para reflexionar: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2 Online  Ciencias Sociales</dc:title>
  <dc:creator>Fernanda Ortiz M</dc:creator>
  <cp:lastModifiedBy>Fernanda Ortiz M</cp:lastModifiedBy>
  <cp:revision>57</cp:revision>
  <dcterms:created xsi:type="dcterms:W3CDTF">2020-06-06T15:47:58Z</dcterms:created>
  <dcterms:modified xsi:type="dcterms:W3CDTF">2020-06-09T15:47:24Z</dcterms:modified>
</cp:coreProperties>
</file>