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6" r:id="rId5"/>
    <p:sldId id="267" r:id="rId6"/>
    <p:sldId id="265" r:id="rId7"/>
    <p:sldId id="269" r:id="rId8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E8647D-F884-4B50-811E-A8F1CDF354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35C2C74-E8FC-459D-910C-2188C7E653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FD29F1-DE81-4899-A020-4823D7195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C4199-3C3A-4E47-9382-F8796F5391D9}" type="datetimeFigureOut">
              <a:rPr lang="es-CL" smtClean="0"/>
              <a:t>29-07-2020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7E3C21A-37AA-421E-BA8A-925FF420D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7CB325-D7F6-40C8-BEB1-DC3FE3A0F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A6D7C-B6F9-45F9-BC96-C1B6F7386C0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40733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35231A-31A5-4D32-85C9-9F8DEB5F7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A7E018D-E99F-4C56-BF67-00A2DC3C99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B65482-8C48-48C8-825C-09F3984F4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C4199-3C3A-4E47-9382-F8796F5391D9}" type="datetimeFigureOut">
              <a:rPr lang="es-CL" smtClean="0"/>
              <a:t>29-07-2020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C4FF54-DE69-4B9D-8D53-9A31AFB4B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0481D1-E899-41DF-AD09-342A7E1F2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A6D7C-B6F9-45F9-BC96-C1B6F7386C0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39677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23E83C9-7F43-4942-B2EA-3E5EE3F5BC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1296694-F9FE-4303-8451-94E4B71C72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F47D12-B49C-4329-83A5-871B39C0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C4199-3C3A-4E47-9382-F8796F5391D9}" type="datetimeFigureOut">
              <a:rPr lang="es-CL" smtClean="0"/>
              <a:t>29-07-2020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D9999F-E943-469D-8278-7453F286C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FC0FBE-9ECE-41FE-A924-8B72F950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A6D7C-B6F9-45F9-BC96-C1B6F7386C0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22316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11C282-70F9-4466-A31D-79CA2A1DC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A1C8B3D-CE1A-43EA-A4E4-C759BAA53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07E4007-B43D-4503-B453-6EA165646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C4199-3C3A-4E47-9382-F8796F5391D9}" type="datetimeFigureOut">
              <a:rPr lang="es-CL" smtClean="0"/>
              <a:t>29-07-2020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D9B6A4-B27C-4072-8FEF-0D76E4951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EFDFB1-6F7F-46CE-8A00-80BE1684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A6D7C-B6F9-45F9-BC96-C1B6F7386C0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22525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63F5B2-7028-4FDF-9D7B-BA83C866B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A8CC8F3-5608-413E-972E-0D399CFCB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2023DE-A914-4770-9298-28E0D4A6F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C4199-3C3A-4E47-9382-F8796F5391D9}" type="datetimeFigureOut">
              <a:rPr lang="es-CL" smtClean="0"/>
              <a:t>29-07-2020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D800A5-1115-4B73-A88E-CE80C7BFE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5AE5BC-D5A9-4384-AB3E-27ED28989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A6D7C-B6F9-45F9-BC96-C1B6F7386C0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39382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BCEA7A-EDAF-4515-AA05-228D7FC5A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251C0DA-D852-42BF-9725-F0BFB920C4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E4FE0DD-3970-413C-8DB9-C9D70CD147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4C42AEE-14F0-4A04-B449-02A8B1F52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C4199-3C3A-4E47-9382-F8796F5391D9}" type="datetimeFigureOut">
              <a:rPr lang="es-CL" smtClean="0"/>
              <a:t>29-07-2020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9CA7555-53B9-4525-B92A-C9A42D8DA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3C5D42-0F47-4956-B780-6B5B5DCB8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A6D7C-B6F9-45F9-BC96-C1B6F7386C0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53568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D74C62-806F-414D-ADF9-6CCA0D30B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B8ED0B6-7591-478D-839C-1F9B08F999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5995439-6F0D-4C44-BF07-A9740199F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ED0217E-9BDD-438A-953F-813D051E7E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64CE8F1-941B-43C9-B7D1-BFF0ABDF1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1E97A71-7714-4607-AE7E-DFBD22189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C4199-3C3A-4E47-9382-F8796F5391D9}" type="datetimeFigureOut">
              <a:rPr lang="es-CL" smtClean="0"/>
              <a:t>29-07-2020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AF4E1B8-BB1C-4F88-BFB5-60870D884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C7D1FB0-56A4-4C36-AB8E-A3584FE86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A6D7C-B6F9-45F9-BC96-C1B6F7386C0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64404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95BE30-A370-43A0-B4A0-6E667E4D1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C629C4C-8D5E-4F11-B2DE-5B679DA20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C4199-3C3A-4E47-9382-F8796F5391D9}" type="datetimeFigureOut">
              <a:rPr lang="es-CL" smtClean="0"/>
              <a:t>29-07-2020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69CF827-BC75-4C3C-9297-0F1272573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7BB0074-C131-48F4-B68F-B24889B9C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A6D7C-B6F9-45F9-BC96-C1B6F7386C0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343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39825F1-11DF-4F33-ABDD-49D377986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C4199-3C3A-4E47-9382-F8796F5391D9}" type="datetimeFigureOut">
              <a:rPr lang="es-CL" smtClean="0"/>
              <a:t>29-07-2020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306FAE9-49B9-4FEB-94EA-2F3DD174E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ABA83E6-14EB-44C5-8117-922267AF7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A6D7C-B6F9-45F9-BC96-C1B6F7386C0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47409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DDED72-102A-4102-A626-88EADEF76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8DB282-1811-4F22-9AB6-CDAAFE3F9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AD69595-116B-45CC-8C51-EBDD70C79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A9A2F4F-401D-4C58-AE6E-B575D5E2F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C4199-3C3A-4E47-9382-F8796F5391D9}" type="datetimeFigureOut">
              <a:rPr lang="es-CL" smtClean="0"/>
              <a:t>29-07-2020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F697ADE-9D59-4E4F-80BB-7AACC6836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274F8B4-7C6B-49B2-902F-3C4377238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A6D7C-B6F9-45F9-BC96-C1B6F7386C0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3050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7A87B3-DC97-4825-9A60-D2B48C131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B14240F-83CE-45BC-B327-7DAA89E669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FFA8CE8-0BAC-4113-AEC2-C64514C4A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9F2954F-7963-445C-821B-8FAF793AC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C4199-3C3A-4E47-9382-F8796F5391D9}" type="datetimeFigureOut">
              <a:rPr lang="es-CL" smtClean="0"/>
              <a:t>29-07-2020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B99567D-2DB4-4DD5-90DA-C3C639474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A8C5549-714C-4085-A7E9-D30653F4B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A6D7C-B6F9-45F9-BC96-C1B6F7386C0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30622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A7290E2-1777-49EC-9AEA-CFF97F679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4AAA7E5-6DD1-49B9-852D-EDBACC6A1C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CB9F0A-DC98-4565-B4A7-3CAF9ED91D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C4199-3C3A-4E47-9382-F8796F5391D9}" type="datetimeFigureOut">
              <a:rPr lang="es-CL" smtClean="0"/>
              <a:t>29-07-2020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0D7886-13CD-4AFB-84C2-3E48D7C3D9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54A8BFD-E72E-4E52-8992-5BA63115D4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A6D7C-B6F9-45F9-BC96-C1B6F7386C0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68075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8ryp3OV9liLXGVbSVIQc3cVh5qHnOPnQ/view?usp=sharing" TargetMode="External"/><Relationship Id="rId2" Type="http://schemas.openxmlformats.org/officeDocument/2006/relationships/hyperlink" Target="https://www.youtube.com/watch?v=iSBKu6sXFDY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3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E443FD7-A66B-4AA0-872D-B088B9BC5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B4FDA55-B9D1-4E56-BBBA-3463E80935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703" y="3263413"/>
            <a:ext cx="4674799" cy="2991416"/>
          </a:xfrm>
        </p:spPr>
        <p:txBody>
          <a:bodyPr anchor="b">
            <a:normAutofit fontScale="90000"/>
          </a:bodyPr>
          <a:lstStyle/>
          <a:p>
            <a:br>
              <a:rPr lang="es-CL" sz="1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CL" sz="1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CL" sz="15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CL" sz="27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Ciencias Naturales</a:t>
            </a:r>
            <a:br>
              <a:rPr lang="es-CL" sz="27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CL" sz="27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Segundo básico </a:t>
            </a:r>
            <a:br>
              <a:rPr lang="es-CL" sz="27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CL" sz="27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Unidad 3</a:t>
            </a:r>
            <a:br>
              <a:rPr lang="es-CL" sz="27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CL" sz="27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CL" sz="27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CL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CL" sz="27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Comprensión de la unidad</a:t>
            </a:r>
            <a:r>
              <a:rPr lang="es-CL" sz="27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br>
              <a:rPr lang="es-CL" sz="27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CL" sz="27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Comprenderán que existen </a:t>
            </a:r>
            <a:r>
              <a:rPr lang="es-ES" sz="2700" dirty="0">
                <a:latin typeface="+mn-lt"/>
              </a:rPr>
              <a:t>animales nativos que se encuentran en peligro de extinción, identificarán y propondrán medidas para protegerlos tanto a  ellos como sus hábitat.</a:t>
            </a:r>
            <a:br>
              <a:rPr lang="es-ES" sz="2700" dirty="0">
                <a:latin typeface="+mn-lt"/>
              </a:rPr>
            </a:br>
            <a:endParaRPr lang="es-CL" sz="2700" dirty="0">
              <a:latin typeface="+mn-lt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79B1AD5-2DFB-45E4-85EB-50A869377990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4" b="12968"/>
          <a:stretch/>
        </p:blipFill>
        <p:spPr bwMode="auto">
          <a:xfrm>
            <a:off x="6224329" y="812504"/>
            <a:ext cx="2397514" cy="2161236"/>
          </a:xfrm>
          <a:custGeom>
            <a:avLst/>
            <a:gdLst/>
            <a:ahLst/>
            <a:cxnLst/>
            <a:rect l="l" t="t" r="r" b="b"/>
            <a:pathLst>
              <a:path w="2397514" h="2161236">
                <a:moveTo>
                  <a:pt x="684017" y="0"/>
                </a:moveTo>
                <a:cubicBezTo>
                  <a:pt x="1715801" y="0"/>
                  <a:pt x="1715801" y="0"/>
                  <a:pt x="1715801" y="0"/>
                </a:cubicBezTo>
                <a:cubicBezTo>
                  <a:pt x="1768004" y="0"/>
                  <a:pt x="1835562" y="37478"/>
                  <a:pt x="1863198" y="84326"/>
                </a:cubicBezTo>
                <a:cubicBezTo>
                  <a:pt x="2379089" y="993169"/>
                  <a:pt x="2379089" y="993169"/>
                  <a:pt x="2379089" y="993169"/>
                </a:cubicBezTo>
                <a:cubicBezTo>
                  <a:pt x="2403656" y="1043140"/>
                  <a:pt x="2403656" y="1118096"/>
                  <a:pt x="2379089" y="1168068"/>
                </a:cubicBezTo>
                <a:cubicBezTo>
                  <a:pt x="1863198" y="2076910"/>
                  <a:pt x="1863198" y="2076910"/>
                  <a:pt x="1863198" y="2076910"/>
                </a:cubicBezTo>
                <a:cubicBezTo>
                  <a:pt x="1835562" y="2123759"/>
                  <a:pt x="1768004" y="2161236"/>
                  <a:pt x="1715801" y="2161236"/>
                </a:cubicBezTo>
                <a:lnTo>
                  <a:pt x="684017" y="2161236"/>
                </a:lnTo>
                <a:cubicBezTo>
                  <a:pt x="628744" y="2161236"/>
                  <a:pt x="561187" y="2123759"/>
                  <a:pt x="536621" y="2076910"/>
                </a:cubicBezTo>
                <a:cubicBezTo>
                  <a:pt x="20729" y="1168068"/>
                  <a:pt x="20729" y="1168068"/>
                  <a:pt x="20729" y="1168068"/>
                </a:cubicBezTo>
                <a:cubicBezTo>
                  <a:pt x="-6909" y="1118096"/>
                  <a:pt x="-6909" y="1043140"/>
                  <a:pt x="20729" y="993169"/>
                </a:cubicBezTo>
                <a:cubicBezTo>
                  <a:pt x="536621" y="84326"/>
                  <a:pt x="536621" y="84326"/>
                  <a:pt x="536621" y="84326"/>
                </a:cubicBezTo>
                <a:cubicBezTo>
                  <a:pt x="561187" y="37478"/>
                  <a:pt x="628744" y="0"/>
                  <a:pt x="684017" y="0"/>
                </a:cubicBezTo>
                <a:close/>
              </a:path>
            </a:pathLst>
          </a:custGeom>
          <a:noFill/>
        </p:spPr>
      </p:pic>
      <p:pic>
        <p:nvPicPr>
          <p:cNvPr id="5" name="Picture 4" descr="Conoce a los 11 animales nativos chilenos que están en peligro de ...">
            <a:extLst>
              <a:ext uri="{FF2B5EF4-FFF2-40B4-BE49-F238E27FC236}">
                <a16:creationId xmlns:a16="http://schemas.microsoft.com/office/drawing/2014/main" id="{AE3226EC-85DB-4008-AF95-A4319F4E98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82" b="-1"/>
          <a:stretch/>
        </p:blipFill>
        <p:spPr bwMode="auto">
          <a:xfrm>
            <a:off x="5484502" y="1423024"/>
            <a:ext cx="6274683" cy="4597738"/>
          </a:xfrm>
          <a:custGeom>
            <a:avLst/>
            <a:gdLst/>
            <a:ahLst/>
            <a:cxnLst/>
            <a:rect l="l" t="t" r="r" b="b"/>
            <a:pathLst>
              <a:path w="6274683" h="4597738">
                <a:moveTo>
                  <a:pt x="373676" y="2507768"/>
                </a:moveTo>
                <a:cubicBezTo>
                  <a:pt x="937335" y="2507768"/>
                  <a:pt x="937335" y="2507768"/>
                  <a:pt x="937335" y="2507768"/>
                </a:cubicBezTo>
                <a:cubicBezTo>
                  <a:pt x="965853" y="2507768"/>
                  <a:pt x="1002759" y="2527661"/>
                  <a:pt x="1017857" y="2552528"/>
                </a:cubicBezTo>
                <a:cubicBezTo>
                  <a:pt x="1299687" y="3034940"/>
                  <a:pt x="1299687" y="3034940"/>
                  <a:pt x="1299687" y="3034940"/>
                </a:cubicBezTo>
                <a:cubicBezTo>
                  <a:pt x="1313107" y="3061464"/>
                  <a:pt x="1313107" y="3101250"/>
                  <a:pt x="1299687" y="3127775"/>
                </a:cubicBezTo>
                <a:cubicBezTo>
                  <a:pt x="1017857" y="3610186"/>
                  <a:pt x="1017857" y="3610186"/>
                  <a:pt x="1017857" y="3610186"/>
                </a:cubicBezTo>
                <a:cubicBezTo>
                  <a:pt x="1002759" y="3635053"/>
                  <a:pt x="965853" y="3654946"/>
                  <a:pt x="937335" y="3654946"/>
                </a:cubicBezTo>
                <a:lnTo>
                  <a:pt x="373676" y="3654946"/>
                </a:lnTo>
                <a:cubicBezTo>
                  <a:pt x="343480" y="3654946"/>
                  <a:pt x="306574" y="3635053"/>
                  <a:pt x="293153" y="3610186"/>
                </a:cubicBezTo>
                <a:cubicBezTo>
                  <a:pt x="11324" y="3127775"/>
                  <a:pt x="11324" y="3127775"/>
                  <a:pt x="11324" y="3127775"/>
                </a:cubicBezTo>
                <a:cubicBezTo>
                  <a:pt x="-3774" y="3101250"/>
                  <a:pt x="-3774" y="3061464"/>
                  <a:pt x="11324" y="3034940"/>
                </a:cubicBezTo>
                <a:cubicBezTo>
                  <a:pt x="293153" y="2552528"/>
                  <a:pt x="293153" y="2552528"/>
                  <a:pt x="293153" y="2552528"/>
                </a:cubicBezTo>
                <a:cubicBezTo>
                  <a:pt x="306574" y="2527661"/>
                  <a:pt x="343480" y="2507768"/>
                  <a:pt x="373676" y="2507768"/>
                </a:cubicBezTo>
                <a:close/>
                <a:moveTo>
                  <a:pt x="2963165" y="0"/>
                </a:moveTo>
                <a:lnTo>
                  <a:pt x="3100668" y="0"/>
                </a:lnTo>
                <a:cubicBezTo>
                  <a:pt x="4782082" y="0"/>
                  <a:pt x="4782082" y="0"/>
                  <a:pt x="4782082" y="0"/>
                </a:cubicBezTo>
                <a:cubicBezTo>
                  <a:pt x="4896379" y="0"/>
                  <a:pt x="5044296" y="79730"/>
                  <a:pt x="5104806" y="179392"/>
                </a:cubicBezTo>
                <a:cubicBezTo>
                  <a:pt x="6234342" y="2112834"/>
                  <a:pt x="6234342" y="2112834"/>
                  <a:pt x="6234342" y="2112834"/>
                </a:cubicBezTo>
                <a:cubicBezTo>
                  <a:pt x="6288131" y="2219140"/>
                  <a:pt x="6288131" y="2378598"/>
                  <a:pt x="6234342" y="2484906"/>
                </a:cubicBezTo>
                <a:cubicBezTo>
                  <a:pt x="5104806" y="4418346"/>
                  <a:pt x="5104806" y="4418346"/>
                  <a:pt x="5104806" y="4418346"/>
                </a:cubicBezTo>
                <a:cubicBezTo>
                  <a:pt x="5044296" y="4518010"/>
                  <a:pt x="4896379" y="4597738"/>
                  <a:pt x="4782082" y="4597738"/>
                </a:cubicBezTo>
                <a:lnTo>
                  <a:pt x="2523007" y="4597738"/>
                </a:lnTo>
                <a:cubicBezTo>
                  <a:pt x="2401986" y="4597738"/>
                  <a:pt x="2254071" y="4518010"/>
                  <a:pt x="2200284" y="4418346"/>
                </a:cubicBezTo>
                <a:cubicBezTo>
                  <a:pt x="1070747" y="2484906"/>
                  <a:pt x="1070747" y="2484906"/>
                  <a:pt x="1070747" y="2484906"/>
                </a:cubicBezTo>
                <a:cubicBezTo>
                  <a:pt x="1010234" y="2378598"/>
                  <a:pt x="1010234" y="2219140"/>
                  <a:pt x="1070747" y="2112834"/>
                </a:cubicBezTo>
                <a:cubicBezTo>
                  <a:pt x="1141343" y="1991994"/>
                  <a:pt x="1207527" y="1878706"/>
                  <a:pt x="1269574" y="1772499"/>
                </a:cubicBezTo>
                <a:lnTo>
                  <a:pt x="1354552" y="1627041"/>
                </a:lnTo>
                <a:lnTo>
                  <a:pt x="2423436" y="1627041"/>
                </a:lnTo>
                <a:cubicBezTo>
                  <a:pt x="2482091" y="1627041"/>
                  <a:pt x="2557999" y="1586126"/>
                  <a:pt x="2589052" y="1534980"/>
                </a:cubicBezTo>
                <a:cubicBezTo>
                  <a:pt x="2589052" y="1534980"/>
                  <a:pt x="2589052" y="1534980"/>
                  <a:pt x="3168709" y="542774"/>
                </a:cubicBezTo>
                <a:cubicBezTo>
                  <a:pt x="3196312" y="488219"/>
                  <a:pt x="3196312" y="406388"/>
                  <a:pt x="3168709" y="351833"/>
                </a:cubicBezTo>
                <a:cubicBezTo>
                  <a:pt x="3168709" y="351833"/>
                  <a:pt x="3168709" y="351833"/>
                  <a:pt x="2980349" y="294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8468F389-8D74-4D4B-AB69-F09BBE42DE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815" y="439011"/>
            <a:ext cx="1721093" cy="172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9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C89EE5B-74F8-4D38-B346-832D46E01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5869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Clase 5</a:t>
            </a:r>
          </a:p>
          <a:p>
            <a:pPr marL="0" indent="0" algn="ctr">
              <a:buNone/>
            </a:pPr>
            <a:br>
              <a:rPr lang="es-C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C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Objetivo:</a:t>
            </a:r>
          </a:p>
          <a:p>
            <a:pPr marL="0" indent="0" algn="ctr">
              <a:buNone/>
            </a:pPr>
            <a:r>
              <a:rPr lang="es-C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Identificar los efectos de la actividad humana sobre animales y sus hábitats.</a:t>
            </a:r>
          </a:p>
        </p:txBody>
      </p:sp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7DDA2C31-8133-408D-BCC8-BCD78B8C34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6922" y="456613"/>
            <a:ext cx="1863379" cy="186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19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2820705-3E86-4D93-B89B-AA8FA95D3D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47" b="1011"/>
          <a:stretch/>
        </p:blipFill>
        <p:spPr>
          <a:xfrm>
            <a:off x="2597426" y="323562"/>
            <a:ext cx="9180165" cy="516384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F77C811-E751-4FC8-B603-10B2F8669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US" sz="23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23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6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112AC649-F03B-459C-8058-8DCF2F30AF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063" y="795924"/>
            <a:ext cx="2126560" cy="212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62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DB47623-2EBE-4741-A0E2-FA5D5C030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3659"/>
            <a:ext cx="10515600" cy="5516079"/>
          </a:xfrm>
        </p:spPr>
        <p:txBody>
          <a:bodyPr>
            <a:normAutofit fontScale="92500" lnSpcReduction="20000"/>
          </a:bodyPr>
          <a:lstStyle/>
          <a:p>
            <a:pPr marL="514350" indent="-514350" algn="just">
              <a:buAutoNum type="arabicParenR"/>
            </a:pPr>
            <a:r>
              <a:rPr lang="es-CL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Observa el siguiente video:</a:t>
            </a:r>
          </a:p>
          <a:p>
            <a:pPr marL="0" indent="0" algn="just">
              <a:buNone/>
            </a:pPr>
            <a:r>
              <a:rPr lang="es-CL" dirty="0">
                <a:hlinkClick r:id="rId3"/>
              </a:rPr>
              <a:t>https://drive.google.com/file/d/18ryp3OV9liLXGVbSVIQc3cVh5qHnOPnQ/view?usp=sharing</a:t>
            </a:r>
            <a:endParaRPr lang="es-CL" dirty="0"/>
          </a:p>
          <a:p>
            <a:pPr marL="0" indent="0" algn="just">
              <a:buNone/>
            </a:pPr>
            <a:endParaRPr lang="es-CL" dirty="0"/>
          </a:p>
          <a:p>
            <a:pPr marL="0" indent="0" algn="just">
              <a:buNone/>
            </a:pPr>
            <a:r>
              <a:rPr lang="es-CL" dirty="0"/>
              <a:t>2) Lee las preguntas y luego responde en tu cuaderno u hoja escribiendo el número y a continuación la respuesta.</a:t>
            </a:r>
          </a:p>
          <a:p>
            <a:pPr marL="0" indent="0" algn="just">
              <a:buNone/>
            </a:pPr>
            <a:endParaRPr lang="es-CL" dirty="0"/>
          </a:p>
          <a:p>
            <a:pPr marL="514350" indent="-514350" algn="just">
              <a:buAutoNum type="arabicPeriod"/>
            </a:pPr>
            <a:r>
              <a:rPr lang="es-CL" dirty="0"/>
              <a:t>¿Qué te pareció el video?, ¿qué te llamó la atención?</a:t>
            </a:r>
          </a:p>
          <a:p>
            <a:pPr marL="514350" indent="-514350" algn="just">
              <a:buAutoNum type="arabicPeriod"/>
            </a:pPr>
            <a:r>
              <a:rPr lang="es-CL" dirty="0"/>
              <a:t>¿Qué opinas de lo que ocurrió con los animales?</a:t>
            </a:r>
          </a:p>
          <a:p>
            <a:pPr marL="514350" indent="-514350" algn="just">
              <a:buAutoNum type="arabicPeriod"/>
            </a:pPr>
            <a:r>
              <a:rPr lang="es-CL" dirty="0"/>
              <a:t>Ya que hemos podido darnos cuenta de los efectos de la actividad humana sobre los animales y sus hábitats, </a:t>
            </a:r>
            <a:r>
              <a:rPr lang="es-CL" b="1" dirty="0"/>
              <a:t>¿Qué  propones para poder continuar protegiéndolos a ellos y a sus hábitats?</a:t>
            </a:r>
          </a:p>
          <a:p>
            <a:pPr marL="0" indent="0" algn="just">
              <a:buNone/>
            </a:pPr>
            <a:endParaRPr lang="es-CL" dirty="0"/>
          </a:p>
          <a:p>
            <a:pPr marL="0" indent="0" algn="just">
              <a:buNone/>
            </a:pPr>
            <a:r>
              <a:rPr lang="es-CL" i="1" dirty="0">
                <a:solidFill>
                  <a:srgbClr val="00B050"/>
                </a:solidFill>
              </a:rPr>
              <a:t>Recuerda que este registro es muy importante para la clase online que viene la próxima semana. </a:t>
            </a:r>
          </a:p>
        </p:txBody>
      </p:sp>
    </p:spTree>
    <p:extLst>
      <p:ext uri="{BB962C8B-B14F-4D97-AF65-F5344CB8AC3E}">
        <p14:creationId xmlns:p14="http://schemas.microsoft.com/office/powerpoint/2010/main" val="2373741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9A11D51-6383-4503-9018-863FDE41EE3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endParaRPr lang="es-CL" dirty="0"/>
          </a:p>
          <a:p>
            <a:pPr marL="0" indent="0" algn="just">
              <a:buNone/>
            </a:pPr>
            <a:r>
              <a:rPr lang="es-CL" sz="4400" dirty="0"/>
              <a:t>El ser humano altera los habitas naturales de plantas y animales cuando construye caminos y casas en lugares, bota desechos, tala árboles y utiliza mal el agua disponible en la naturaleza</a:t>
            </a:r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418397FB-8AF7-4432-8567-23B8A86C2A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4486" y="366758"/>
            <a:ext cx="1643269" cy="164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0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Volcán Chaitén en Chile. volcanoes - Google Search | Volcano, Erupting  volcano, Nature">
            <a:extLst>
              <a:ext uri="{FF2B5EF4-FFF2-40B4-BE49-F238E27FC236}">
                <a16:creationId xmlns:a16="http://schemas.microsoft.com/office/drawing/2014/main" id="{03FCC697-FEBB-42DB-A79C-1400EB6984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2" r="4" b="4"/>
          <a:stretch/>
        </p:blipFill>
        <p:spPr bwMode="auto">
          <a:xfrm>
            <a:off x="7967351" y="-1"/>
            <a:ext cx="4224651" cy="3346705"/>
          </a:xfrm>
          <a:custGeom>
            <a:avLst/>
            <a:gdLst/>
            <a:ahLst/>
            <a:cxnLst/>
            <a:rect l="l" t="t" r="r" b="b"/>
            <a:pathLst>
              <a:path w="422465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224651" y="0"/>
                </a:lnTo>
                <a:lnTo>
                  <a:pt x="4224651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hile: Los peores desastres medioambientales que nos deja este 2015 |  Nacional | BioBioChile">
            <a:extLst>
              <a:ext uri="{FF2B5EF4-FFF2-40B4-BE49-F238E27FC236}">
                <a16:creationId xmlns:a16="http://schemas.microsoft.com/office/drawing/2014/main" id="{80A3C903-2E0A-47BA-8C51-9077BDB7B0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4" r="-2" b="-2"/>
          <a:stretch/>
        </p:blipFill>
        <p:spPr bwMode="auto">
          <a:xfrm>
            <a:off x="4493434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832507" y="0"/>
                </a:lnTo>
                <a:lnTo>
                  <a:pt x="3282657" y="3346461"/>
                </a:lnTo>
                <a:lnTo>
                  <a:pt x="7698564" y="3346461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hile, ante el peor desastre forestal de su historia | Ciencia Home | EL  MUNDO">
            <a:extLst>
              <a:ext uri="{FF2B5EF4-FFF2-40B4-BE49-F238E27FC236}">
                <a16:creationId xmlns:a16="http://schemas.microsoft.com/office/drawing/2014/main" id="{BE0141ED-62E7-494C-8D62-3F1332B1F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5" r="-1" b="-1"/>
          <a:stretch/>
        </p:blipFill>
        <p:spPr bwMode="auto">
          <a:xfrm>
            <a:off x="0" y="0"/>
            <a:ext cx="6062640" cy="3346706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Las 5 peores catástrofes naturales de México">
            <a:extLst>
              <a:ext uri="{FF2B5EF4-FFF2-40B4-BE49-F238E27FC236}">
                <a16:creationId xmlns:a16="http://schemas.microsoft.com/office/drawing/2014/main" id="{482D8EBA-849E-4223-BFBD-8CAC60B8CA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6" r="-1" b="2345"/>
          <a:stretch/>
        </p:blipFill>
        <p:spPr bwMode="auto">
          <a:xfrm>
            <a:off x="6350090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esastres ambientales por combustibles fósiles en el mundo. – WAVE UP ONG">
            <a:extLst>
              <a:ext uri="{FF2B5EF4-FFF2-40B4-BE49-F238E27FC236}">
                <a16:creationId xmlns:a16="http://schemas.microsoft.com/office/drawing/2014/main" id="{D341DC26-7258-4449-A69C-B8FDA60A3C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9" r="3" b="9030"/>
          <a:stretch/>
        </p:blipFill>
        <p:spPr bwMode="auto">
          <a:xfrm>
            <a:off x="2861892" y="3511296"/>
            <a:ext cx="4836673" cy="3346705"/>
          </a:xfrm>
          <a:custGeom>
            <a:avLst/>
            <a:gdLst/>
            <a:ahLst/>
            <a:cxnLst/>
            <a:rect l="l" t="t" r="r" b="b"/>
            <a:pathLst>
              <a:path w="4836673" h="3346705">
                <a:moveTo>
                  <a:pt x="1549963" y="0"/>
                </a:moveTo>
                <a:lnTo>
                  <a:pt x="4836673" y="0"/>
                </a:lnTo>
                <a:lnTo>
                  <a:pt x="3286710" y="3346705"/>
                </a:lnTo>
                <a:lnTo>
                  <a:pt x="3281133" y="3346705"/>
                </a:lnTo>
                <a:lnTo>
                  <a:pt x="2214905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e hunde plataforma petrolera en el Golfo de México - Juventud Rebelde -  Diario de la juventud cubana">
            <a:extLst>
              <a:ext uri="{FF2B5EF4-FFF2-40B4-BE49-F238E27FC236}">
                <a16:creationId xmlns:a16="http://schemas.microsoft.com/office/drawing/2014/main" id="{14EA75EB-ADB8-450E-BC23-574E83C16D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" r="3957" b="3"/>
          <a:stretch/>
        </p:blipFill>
        <p:spPr bwMode="auto">
          <a:xfrm>
            <a:off x="-3" y="3511295"/>
            <a:ext cx="4213642" cy="3346705"/>
          </a:xfrm>
          <a:custGeom>
            <a:avLst/>
            <a:gdLst/>
            <a:ahLst/>
            <a:cxnLst/>
            <a:rect l="l" t="t" r="r" b="b"/>
            <a:pathLst>
              <a:path w="4213642" h="3346705">
                <a:moveTo>
                  <a:pt x="0" y="0"/>
                </a:moveTo>
                <a:lnTo>
                  <a:pt x="4213642" y="0"/>
                </a:lnTo>
                <a:lnTo>
                  <a:pt x="2663679" y="3346705"/>
                </a:lnTo>
                <a:lnTo>
                  <a:pt x="2658102" y="3346705"/>
                </a:lnTo>
                <a:lnTo>
                  <a:pt x="1591874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ACFEE5A6-85EE-4337-B937-A62CE0A3F3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6656" y="503847"/>
            <a:ext cx="1059910" cy="105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3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CCB11ED-B627-4B02-AF3F-D709A889D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5287"/>
            <a:ext cx="12191999" cy="6594260"/>
          </a:xfrm>
          <a:prstGeom prst="rect">
            <a:avLst/>
          </a:prstGeom>
        </p:spPr>
      </p:pic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4F012F94-24E0-4335-A00F-4B7DFB4AA2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3921" y="2766391"/>
            <a:ext cx="29718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3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222</Words>
  <Application>Microsoft Office PowerPoint</Application>
  <PresentationFormat>Panorámica</PresentationFormat>
  <Paragraphs>17</Paragraphs>
  <Slides>7</Slides>
  <Notes>0</Notes>
  <HiddenSlides>0</HiddenSlides>
  <MMClips>6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Tema de Office</vt:lpstr>
      <vt:lpstr>   Ciencias Naturales Segundo básico  Unidad 3    Comprensión de la unidad:  Comprenderán que existen animales nativos que se encuentran en peligro de extinción, identificarán y propondrán medidas para protegerlos tanto a  ellos como sus hábitat. </vt:lpstr>
      <vt:lpstr>Presentación de PowerPoint</vt:lpstr>
      <vt:lpstr> 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Ciencias Naturales Segundo básico  Unidad 3    Comprensión de la unidad:  Comprenderán que existen animales nativos que se encuentran en peligro de extinción, identificarán y propondrán medidas para protegerlos tanto a  ellos como sus hábitat. </dc:title>
  <dc:creator>Familia</dc:creator>
  <cp:lastModifiedBy>Familia</cp:lastModifiedBy>
  <cp:revision>20</cp:revision>
  <dcterms:created xsi:type="dcterms:W3CDTF">2020-07-23T21:52:20Z</dcterms:created>
  <dcterms:modified xsi:type="dcterms:W3CDTF">2020-07-29T23:46:46Z</dcterms:modified>
</cp:coreProperties>
</file>