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52" r:id="rId2"/>
  </p:sldMasterIdLst>
  <p:notesMasterIdLst>
    <p:notesMasterId r:id="rId9"/>
  </p:notesMasterIdLst>
  <p:sldIdLst>
    <p:sldId id="256" r:id="rId3"/>
    <p:sldId id="257" r:id="rId4"/>
    <p:sldId id="266" r:id="rId5"/>
    <p:sldId id="258" r:id="rId6"/>
    <p:sldId id="267" r:id="rId7"/>
    <p:sldId id="265" r:id="rId8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000000"/>
          </p15:clr>
        </p15:guide>
        <p15:guide id="2" pos="2879">
          <p15:clr>
            <a:srgbClr val="000000"/>
          </p15:clr>
        </p15:guide>
      </p15:sldGuideLst>
    </p:ext>
    <p:ext uri="http://customooxmlschemas.google.com/">
      <go:slidesCustomData xmlns:go="http://customooxmlschemas.google.com/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17" roundtripDataSignature="AMtx7mjELI/pRI7BrvarwNKcPSjNieRMb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009" autoAdjust="0"/>
    <p:restoredTop sz="95332" autoAdjust="0"/>
  </p:normalViewPr>
  <p:slideViewPr>
    <p:cSldViewPr snapToGrid="0">
      <p:cViewPr>
        <p:scale>
          <a:sx n="120" d="100"/>
          <a:sy n="120" d="100"/>
        </p:scale>
        <p:origin x="490" y="-130"/>
      </p:cViewPr>
      <p:guideLst>
        <p:guide orient="horz" pos="1620"/>
        <p:guide pos="2879"/>
      </p:guideLst>
    </p:cSldViewPr>
  </p:slideViewPr>
  <p:outlineViewPr>
    <p:cViewPr>
      <p:scale>
        <a:sx n="33" d="100"/>
        <a:sy n="33" d="100"/>
      </p:scale>
      <p:origin x="0" y="-787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7" Type="http://customschemas.google.com/relationships/presentationmetadata" Target="metadata"/><Relationship Id="rId2" Type="http://schemas.openxmlformats.org/officeDocument/2006/relationships/slideMaster" Target="slideMasters/slideMaster2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7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7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7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7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7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7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7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7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7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7f3944251d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7f3944251d_0_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g7f3944251d_0_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>
  <p:cSld name="Diapositiva de título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1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8AC9E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4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" name="Google Shape;26;p11"/>
          <p:cNvPicPr preferRelativeResize="0"/>
          <p:nvPr/>
        </p:nvPicPr>
        <p:blipFill rotWithShape="1">
          <a:blip r:embed="rId2">
            <a:alphaModFix amt="30000"/>
          </a:blip>
          <a:srcRect/>
          <a:stretch/>
        </p:blipFill>
        <p:spPr>
          <a:xfrm>
            <a:off x="0" y="4470400"/>
            <a:ext cx="9144000" cy="55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27;p11" descr="LOGO SSCC MANQUEHUE.ai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24129" y="1357036"/>
            <a:ext cx="1744571" cy="2122764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11"/>
          <p:cNvSpPr txBox="1">
            <a:spLocks noGrp="1"/>
          </p:cNvSpPr>
          <p:nvPr>
            <p:ph type="title"/>
          </p:nvPr>
        </p:nvSpPr>
        <p:spPr>
          <a:xfrm>
            <a:off x="4127500" y="1768473"/>
            <a:ext cx="4406900" cy="1406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335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26335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cxnSp>
        <p:nvCxnSpPr>
          <p:cNvPr id="29" name="Google Shape;29;p11"/>
          <p:cNvCxnSpPr/>
          <p:nvPr/>
        </p:nvCxnSpPr>
        <p:spPr>
          <a:xfrm>
            <a:off x="3860800" y="1638300"/>
            <a:ext cx="0" cy="1536698"/>
          </a:xfrm>
          <a:prstGeom prst="straightConnector1">
            <a:avLst/>
          </a:prstGeom>
          <a:noFill/>
          <a:ln w="1270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30" name="Google Shape;30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584700"/>
            <a:ext cx="9144000" cy="5588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1" name="Google Shape;31;p11"/>
          <p:cNvCxnSpPr/>
          <p:nvPr/>
        </p:nvCxnSpPr>
        <p:spPr>
          <a:xfrm rot="10800000">
            <a:off x="4127500" y="2628898"/>
            <a:ext cx="2832100" cy="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>
  <p:cSld name="Título y objetos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 type="blank">
  <p:cSld name="BLANK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seño personalizado">
  <p:cSld name="Diseño personalizado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3"/>
          <p:cNvSpPr txBox="1"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Diseño personalizado">
  <p:cSld name="4_Diseño personalizado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9"/>
          <p:cNvSpPr txBox="1"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Diseño personalizado">
  <p:cSld name="5_Diseño personalizado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20"/>
          <p:cNvSpPr txBox="1"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Diseño personalizado">
  <p:cSld name="6_Diseño personalizado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21"/>
          <p:cNvSpPr txBox="1"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8AC9E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4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" name="Google Shape;11;p10"/>
          <p:cNvPicPr preferRelativeResize="0"/>
          <p:nvPr/>
        </p:nvPicPr>
        <p:blipFill rotWithShape="1">
          <a:blip r:embed="rId5">
            <a:alphaModFix amt="30000"/>
          </a:blip>
          <a:srcRect/>
          <a:stretch/>
        </p:blipFill>
        <p:spPr>
          <a:xfrm>
            <a:off x="0" y="4470400"/>
            <a:ext cx="9144000" cy="55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10" descr="LOGO SSCC MANQUEHUE.ai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824129" y="1357036"/>
            <a:ext cx="1744571" cy="2122764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10"/>
          <p:cNvSpPr txBox="1"/>
          <p:nvPr/>
        </p:nvSpPr>
        <p:spPr>
          <a:xfrm>
            <a:off x="4127500" y="1768473"/>
            <a:ext cx="4406900" cy="1406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3358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26335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4" name="Google Shape;14;p10"/>
          <p:cNvCxnSpPr/>
          <p:nvPr/>
        </p:nvCxnSpPr>
        <p:spPr>
          <a:xfrm>
            <a:off x="3860800" y="1587500"/>
            <a:ext cx="0" cy="1828114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5" name="Google Shape;15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4584700"/>
            <a:ext cx="9144000" cy="5588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" name="Google Shape;16;p10"/>
          <p:cNvCxnSpPr/>
          <p:nvPr/>
        </p:nvCxnSpPr>
        <p:spPr>
          <a:xfrm rot="10800000">
            <a:off x="4127500" y="2425698"/>
            <a:ext cx="3657600" cy="0"/>
          </a:xfrm>
          <a:prstGeom prst="straightConnector1">
            <a:avLst/>
          </a:prstGeom>
          <a:noFill/>
          <a:ln w="1270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7" name="Google Shape;17;p10"/>
          <p:cNvSpPr txBox="1"/>
          <p:nvPr/>
        </p:nvSpPr>
        <p:spPr>
          <a:xfrm>
            <a:off x="4127500" y="1587500"/>
            <a:ext cx="4165600" cy="761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>
                <a:solidFill>
                  <a:srgbClr val="072345"/>
                </a:solidFill>
                <a:latin typeface="Calibri"/>
                <a:ea typeface="Calibri"/>
                <a:cs typeface="Calibri"/>
                <a:sym typeface="Calibri"/>
              </a:rPr>
              <a:t>Padre Damián de Veuster 2215, Vitacura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>
                <a:solidFill>
                  <a:srgbClr val="072345"/>
                </a:solidFill>
                <a:latin typeface="Calibri"/>
                <a:ea typeface="Calibri"/>
                <a:cs typeface="Calibri"/>
                <a:sym typeface="Calibri"/>
              </a:rPr>
              <a:t>Santiago de Chile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>
                <a:solidFill>
                  <a:srgbClr val="072345"/>
                </a:solidFill>
                <a:latin typeface="Calibri"/>
                <a:ea typeface="Calibri"/>
                <a:cs typeface="Calibri"/>
                <a:sym typeface="Calibri"/>
              </a:rPr>
              <a:t>colegio@ssccmanquehue.cl</a:t>
            </a:r>
            <a:endParaRPr sz="1600" b="0" i="0" u="none" strike="noStrike" cap="none">
              <a:solidFill>
                <a:srgbClr val="07234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8;p10"/>
          <p:cNvSpPr txBox="1"/>
          <p:nvPr/>
        </p:nvSpPr>
        <p:spPr>
          <a:xfrm>
            <a:off x="4127500" y="2364644"/>
            <a:ext cx="26924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rgbClr val="072345"/>
                </a:solidFill>
                <a:latin typeface="Calibri"/>
                <a:ea typeface="Calibri"/>
                <a:cs typeface="Calibri"/>
                <a:sym typeface="Calibri"/>
              </a:rPr>
              <a:t>www.ssccmanquehue.cl</a:t>
            </a:r>
            <a:endParaRPr sz="1800" b="0" i="0">
              <a:solidFill>
                <a:srgbClr val="07234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19;p10"/>
          <p:cNvSpPr txBox="1"/>
          <p:nvPr/>
        </p:nvSpPr>
        <p:spPr>
          <a:xfrm>
            <a:off x="4410212" y="2779809"/>
            <a:ext cx="2244588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>
                <a:solidFill>
                  <a:srgbClr val="263358"/>
                </a:solidFill>
                <a:latin typeface="Calibri"/>
                <a:ea typeface="Calibri"/>
                <a:cs typeface="Calibri"/>
                <a:sym typeface="Calibri"/>
              </a:rPr>
              <a:t>@ssccmanquehue</a:t>
            </a:r>
            <a:endParaRPr sz="1600" b="0" i="0">
              <a:solidFill>
                <a:srgbClr val="26335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" name="Google Shape;20;p1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205641" y="2868827"/>
            <a:ext cx="229971" cy="2299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1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205641" y="3185643"/>
            <a:ext cx="229971" cy="229971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10"/>
          <p:cNvSpPr txBox="1"/>
          <p:nvPr/>
        </p:nvSpPr>
        <p:spPr>
          <a:xfrm>
            <a:off x="4410212" y="3092961"/>
            <a:ext cx="2244588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>
                <a:solidFill>
                  <a:srgbClr val="263358"/>
                </a:solidFill>
                <a:latin typeface="Calibri"/>
                <a:ea typeface="Calibri"/>
                <a:cs typeface="Calibri"/>
                <a:sym typeface="Calibri"/>
              </a:rPr>
              <a:t>@ssccmanquehue</a:t>
            </a:r>
            <a:endParaRPr sz="1600" b="0" i="0">
              <a:solidFill>
                <a:srgbClr val="26335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3" name="Google Shape;23;p10"/>
          <p:cNvCxnSpPr/>
          <p:nvPr/>
        </p:nvCxnSpPr>
        <p:spPr>
          <a:xfrm rot="10800000">
            <a:off x="4127500" y="2792507"/>
            <a:ext cx="3657600" cy="0"/>
          </a:xfrm>
          <a:prstGeom prst="straightConnector1">
            <a:avLst/>
          </a:prstGeom>
          <a:noFill/>
          <a:ln w="1270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Google Shape;35;p1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4584700"/>
            <a:ext cx="9144000" cy="5588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6" name="Google Shape;36;p12"/>
          <p:cNvGrpSpPr/>
          <p:nvPr/>
        </p:nvGrpSpPr>
        <p:grpSpPr>
          <a:xfrm>
            <a:off x="0" y="233573"/>
            <a:ext cx="9144000" cy="4808327"/>
            <a:chOff x="0" y="233573"/>
            <a:chExt cx="9144000" cy="4808327"/>
          </a:xfrm>
        </p:grpSpPr>
        <p:pic>
          <p:nvPicPr>
            <p:cNvPr id="37" name="Google Shape;37;p12"/>
            <p:cNvPicPr preferRelativeResize="0"/>
            <p:nvPr/>
          </p:nvPicPr>
          <p:blipFill rotWithShape="1">
            <a:blip r:embed="rId6">
              <a:alphaModFix amt="46000"/>
            </a:blip>
            <a:srcRect/>
            <a:stretch/>
          </p:blipFill>
          <p:spPr>
            <a:xfrm>
              <a:off x="0" y="4483100"/>
              <a:ext cx="9144000" cy="558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" name="Google Shape;38;p12" descr="LOGO SSCC MANQUEHUE.ai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8431193" y="233573"/>
              <a:ext cx="496907" cy="60462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9" name="Google Shape;39;p12"/>
            <p:cNvSpPr txBox="1"/>
            <p:nvPr/>
          </p:nvSpPr>
          <p:spPr>
            <a:xfrm>
              <a:off x="6819900" y="4734321"/>
              <a:ext cx="1981200" cy="2616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 b="0" i="0">
                  <a:solidFill>
                    <a:srgbClr val="263358"/>
                  </a:solidFill>
                  <a:latin typeface="Calibri"/>
                  <a:ea typeface="Calibri"/>
                  <a:cs typeface="Calibri"/>
                  <a:sym typeface="Calibri"/>
                </a:rPr>
                <a:t>www.ssccmanquehue.cl</a:t>
              </a:r>
              <a:endParaRPr sz="1100" b="0" i="0">
                <a:solidFill>
                  <a:srgbClr val="263358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40;p12"/>
            <p:cNvSpPr txBox="1"/>
            <p:nvPr/>
          </p:nvSpPr>
          <p:spPr>
            <a:xfrm>
              <a:off x="5306307" y="4737579"/>
              <a:ext cx="1271607" cy="2616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 b="0" i="0">
                  <a:solidFill>
                    <a:srgbClr val="263358"/>
                  </a:solidFill>
                  <a:latin typeface="Calibri"/>
                  <a:ea typeface="Calibri"/>
                  <a:cs typeface="Calibri"/>
                  <a:sym typeface="Calibri"/>
                </a:rPr>
                <a:t>@ssccmanquehue</a:t>
              </a:r>
              <a:endParaRPr sz="1100" b="0" i="0">
                <a:solidFill>
                  <a:srgbClr val="263358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41;p12"/>
            <p:cNvSpPr txBox="1"/>
            <p:nvPr/>
          </p:nvSpPr>
          <p:spPr>
            <a:xfrm>
              <a:off x="3668693" y="4737579"/>
              <a:ext cx="1271607" cy="2616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 b="0" i="0">
                  <a:solidFill>
                    <a:srgbClr val="263358"/>
                  </a:solidFill>
                  <a:latin typeface="Calibri"/>
                  <a:ea typeface="Calibri"/>
                  <a:cs typeface="Calibri"/>
                  <a:sym typeface="Calibri"/>
                </a:rPr>
                <a:t>@ssccmanquehue</a:t>
              </a:r>
              <a:endParaRPr sz="1100" b="0" i="0">
                <a:solidFill>
                  <a:srgbClr val="263358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2" name="Google Shape;42;p1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500966" y="4764502"/>
            <a:ext cx="229971" cy="229971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43;p1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105969" y="4761608"/>
            <a:ext cx="229971" cy="22997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4" name="Google Shape;44;p12"/>
          <p:cNvCxnSpPr/>
          <p:nvPr/>
        </p:nvCxnSpPr>
        <p:spPr>
          <a:xfrm>
            <a:off x="6688667" y="4686696"/>
            <a:ext cx="0" cy="345877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3" r:id="rId1"/>
    <p:sldLayoutId id="2147483658" r:id="rId2"/>
    <p:sldLayoutId id="2147483659" r:id="rId3"/>
    <p:sldLayoutId id="2147483660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X372bdPtuY8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mailto:musicaencuarentena@ssccmanquehue.cl" TargetMode="Externa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Google Shape;70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87651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71" name="Google Shape;71;p1"/>
          <p:cNvSpPr txBox="1"/>
          <p:nvPr/>
        </p:nvSpPr>
        <p:spPr>
          <a:xfrm>
            <a:off x="4772906" y="1651001"/>
            <a:ext cx="3621794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MÚSICA</a:t>
            </a:r>
            <a:r>
              <a:rPr lang="en-US" sz="1800" b="1" i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 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 dirty="0" smtClean="0">
                <a:solidFill>
                  <a:schemeClr val="dk1"/>
                </a:solidFill>
              </a:rPr>
              <a:t>SEGUNDOS </a:t>
            </a:r>
            <a:r>
              <a:rPr lang="en-US" sz="1800" b="1" i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BÁSICOS</a:t>
            </a:r>
            <a:endParaRPr sz="1800" b="1" i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" name="Google Shape;72;p1"/>
          <p:cNvSpPr txBox="1"/>
          <p:nvPr/>
        </p:nvSpPr>
        <p:spPr>
          <a:xfrm>
            <a:off x="4772906" y="3038161"/>
            <a:ext cx="2577183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i="1" smtClean="0">
                <a:solidFill>
                  <a:schemeClr val="dk1"/>
                </a:solidFill>
              </a:rPr>
              <a:t>20</a:t>
            </a:r>
            <a:r>
              <a:rPr lang="en-US" sz="2000" i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/07/2020</a:t>
            </a:r>
            <a:endParaRPr sz="2000" i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3" name="Google Shape;73;p1"/>
          <p:cNvCxnSpPr/>
          <p:nvPr/>
        </p:nvCxnSpPr>
        <p:spPr>
          <a:xfrm>
            <a:off x="4865945" y="2976076"/>
            <a:ext cx="2484144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74" name="Google Shape;74;p1"/>
          <p:cNvCxnSpPr/>
          <p:nvPr/>
        </p:nvCxnSpPr>
        <p:spPr>
          <a:xfrm>
            <a:off x="4572000" y="1928311"/>
            <a:ext cx="0" cy="1455269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7f3944251d_0_5"/>
          <p:cNvSpPr txBox="1">
            <a:spLocks noGrp="1"/>
          </p:cNvSpPr>
          <p:nvPr>
            <p:ph type="title"/>
          </p:nvPr>
        </p:nvSpPr>
        <p:spPr>
          <a:xfrm>
            <a:off x="368391" y="286218"/>
            <a:ext cx="8229600" cy="857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l"/>
            <a:r>
              <a:rPr lang="en-US" sz="1800" dirty="0" err="1">
                <a:solidFill>
                  <a:schemeClr val="bg2"/>
                </a:solidFill>
              </a:rPr>
              <a:t>Queridos</a:t>
            </a:r>
            <a:r>
              <a:rPr lang="en-US" sz="1800" dirty="0">
                <a:solidFill>
                  <a:schemeClr val="bg2"/>
                </a:solidFill>
              </a:rPr>
              <a:t> </a:t>
            </a:r>
            <a:r>
              <a:rPr lang="en-US" sz="1800" dirty="0" err="1">
                <a:solidFill>
                  <a:schemeClr val="bg2"/>
                </a:solidFill>
              </a:rPr>
              <a:t>papás</a:t>
            </a:r>
            <a:r>
              <a:rPr lang="en-US" sz="1800" dirty="0">
                <a:solidFill>
                  <a:schemeClr val="bg2"/>
                </a:solidFill>
              </a:rPr>
              <a:t> y </a:t>
            </a:r>
            <a:r>
              <a:rPr lang="en-US" sz="1800" dirty="0" err="1">
                <a:solidFill>
                  <a:schemeClr val="bg2"/>
                </a:solidFill>
              </a:rPr>
              <a:t>estudiantes</a:t>
            </a:r>
            <a:r>
              <a:rPr lang="en-US" sz="1800" dirty="0">
                <a:solidFill>
                  <a:schemeClr val="bg2"/>
                </a:solidFill>
              </a:rPr>
              <a:t>, </a:t>
            </a:r>
            <a:r>
              <a:rPr lang="en-US" sz="1800" dirty="0" err="1" smtClean="0">
                <a:solidFill>
                  <a:schemeClr val="bg2"/>
                </a:solidFill>
              </a:rPr>
              <a:t>esta</a:t>
            </a:r>
            <a:r>
              <a:rPr lang="en-US" sz="1800" dirty="0" smtClean="0">
                <a:solidFill>
                  <a:schemeClr val="bg2"/>
                </a:solidFill>
              </a:rPr>
              <a:t> </a:t>
            </a:r>
            <a:r>
              <a:rPr lang="en-US" sz="1800" dirty="0" err="1" smtClean="0">
                <a:solidFill>
                  <a:schemeClr val="bg2"/>
                </a:solidFill>
              </a:rPr>
              <a:t>clase</a:t>
            </a:r>
            <a:r>
              <a:rPr lang="en-US" sz="1800" dirty="0" smtClean="0">
                <a:solidFill>
                  <a:schemeClr val="bg2"/>
                </a:solidFill>
              </a:rPr>
              <a:t> de </a:t>
            </a:r>
            <a:r>
              <a:rPr lang="en-US" sz="1800" dirty="0" err="1" smtClean="0">
                <a:solidFill>
                  <a:schemeClr val="bg2"/>
                </a:solidFill>
              </a:rPr>
              <a:t>música</a:t>
            </a:r>
            <a:r>
              <a:rPr lang="en-US" sz="1800" dirty="0" smtClean="0">
                <a:solidFill>
                  <a:schemeClr val="bg2"/>
                </a:solidFill>
              </a:rPr>
              <a:t> </a:t>
            </a:r>
            <a:r>
              <a:rPr lang="en-US" sz="1800" dirty="0" err="1" smtClean="0">
                <a:solidFill>
                  <a:schemeClr val="bg2"/>
                </a:solidFill>
              </a:rPr>
              <a:t>trabajaremos</a:t>
            </a:r>
            <a:r>
              <a:rPr lang="en-US" sz="1800" dirty="0" smtClean="0">
                <a:solidFill>
                  <a:schemeClr val="bg2"/>
                </a:solidFill>
              </a:rPr>
              <a:t> a </a:t>
            </a:r>
            <a:r>
              <a:rPr lang="en-US" sz="1800" dirty="0" err="1" smtClean="0">
                <a:solidFill>
                  <a:schemeClr val="bg2"/>
                </a:solidFill>
              </a:rPr>
              <a:t>través</a:t>
            </a:r>
            <a:r>
              <a:rPr lang="en-US" sz="1800" dirty="0" smtClean="0">
                <a:solidFill>
                  <a:schemeClr val="bg2"/>
                </a:solidFill>
              </a:rPr>
              <a:t> de </a:t>
            </a:r>
            <a:r>
              <a:rPr lang="en-US" sz="1800" dirty="0" err="1" smtClean="0">
                <a:solidFill>
                  <a:schemeClr val="bg2"/>
                </a:solidFill>
              </a:rPr>
              <a:t>una</a:t>
            </a:r>
            <a:r>
              <a:rPr lang="en-US" sz="1800" dirty="0" smtClean="0">
                <a:solidFill>
                  <a:schemeClr val="bg2"/>
                </a:solidFill>
              </a:rPr>
              <a:t> </a:t>
            </a:r>
            <a:r>
              <a:rPr lang="en-US" sz="1800" dirty="0" err="1" smtClean="0">
                <a:solidFill>
                  <a:schemeClr val="bg2"/>
                </a:solidFill>
              </a:rPr>
              <a:t>aplicación</a:t>
            </a:r>
            <a:r>
              <a:rPr lang="en-US" sz="1800" dirty="0" smtClean="0">
                <a:solidFill>
                  <a:schemeClr val="bg2"/>
                </a:solidFill>
              </a:rPr>
              <a:t> de </a:t>
            </a:r>
            <a:r>
              <a:rPr lang="en-US" sz="1800" dirty="0" err="1" smtClean="0">
                <a:solidFill>
                  <a:schemeClr val="bg2"/>
                </a:solidFill>
              </a:rPr>
              <a:t>metalófono</a:t>
            </a:r>
            <a:r>
              <a:rPr lang="en-US" sz="1800" dirty="0" smtClean="0">
                <a:solidFill>
                  <a:schemeClr val="bg2"/>
                </a:solidFill>
              </a:rPr>
              <a:t> que </a:t>
            </a:r>
            <a:r>
              <a:rPr lang="en-US" sz="1800" dirty="0" err="1" smtClean="0">
                <a:solidFill>
                  <a:schemeClr val="bg2"/>
                </a:solidFill>
              </a:rPr>
              <a:t>deberán</a:t>
            </a:r>
            <a:r>
              <a:rPr lang="en-US" sz="1800" dirty="0" smtClean="0">
                <a:solidFill>
                  <a:schemeClr val="bg2"/>
                </a:solidFill>
              </a:rPr>
              <a:t> </a:t>
            </a:r>
            <a:r>
              <a:rPr lang="en-US" sz="1800" dirty="0" err="1" smtClean="0">
                <a:solidFill>
                  <a:schemeClr val="bg2"/>
                </a:solidFill>
              </a:rPr>
              <a:t>instalar</a:t>
            </a:r>
            <a:r>
              <a:rPr lang="en-US" sz="1800" dirty="0" smtClean="0">
                <a:solidFill>
                  <a:schemeClr val="bg2"/>
                </a:solidFill>
              </a:rPr>
              <a:t> </a:t>
            </a:r>
            <a:r>
              <a:rPr lang="en-US" sz="1800" dirty="0" err="1" smtClean="0">
                <a:solidFill>
                  <a:schemeClr val="bg2"/>
                </a:solidFill>
              </a:rPr>
              <a:t>en</a:t>
            </a:r>
            <a:r>
              <a:rPr lang="en-US" sz="1800" dirty="0" smtClean="0">
                <a:solidFill>
                  <a:schemeClr val="bg2"/>
                </a:solidFill>
              </a:rPr>
              <a:t> </a:t>
            </a:r>
            <a:r>
              <a:rPr lang="en-US" sz="1800" dirty="0" err="1" smtClean="0">
                <a:solidFill>
                  <a:schemeClr val="bg2"/>
                </a:solidFill>
              </a:rPr>
              <a:t>sus</a:t>
            </a:r>
            <a:r>
              <a:rPr lang="en-US" sz="1800" dirty="0" smtClean="0">
                <a:solidFill>
                  <a:schemeClr val="bg2"/>
                </a:solidFill>
              </a:rPr>
              <a:t> </a:t>
            </a:r>
            <a:r>
              <a:rPr lang="en-US" sz="1800" dirty="0" err="1" smtClean="0">
                <a:solidFill>
                  <a:schemeClr val="bg2"/>
                </a:solidFill>
              </a:rPr>
              <a:t>celulares</a:t>
            </a:r>
            <a:r>
              <a:rPr lang="en-US" sz="1800" dirty="0" smtClean="0">
                <a:solidFill>
                  <a:schemeClr val="bg2"/>
                </a:solidFill>
              </a:rPr>
              <a:t> o </a:t>
            </a:r>
            <a:r>
              <a:rPr lang="en-US" sz="1800" dirty="0" err="1" smtClean="0">
                <a:solidFill>
                  <a:schemeClr val="bg2"/>
                </a:solidFill>
              </a:rPr>
              <a:t>tablets.El</a:t>
            </a:r>
            <a:r>
              <a:rPr lang="en-US" sz="1800" dirty="0" smtClean="0">
                <a:solidFill>
                  <a:schemeClr val="bg2"/>
                </a:solidFill>
              </a:rPr>
              <a:t> </a:t>
            </a:r>
            <a:r>
              <a:rPr lang="en-US" sz="1800" dirty="0" err="1" smtClean="0">
                <a:solidFill>
                  <a:schemeClr val="bg2"/>
                </a:solidFill>
              </a:rPr>
              <a:t>objetivo</a:t>
            </a:r>
            <a:r>
              <a:rPr lang="en-US" sz="1800" dirty="0" smtClean="0">
                <a:solidFill>
                  <a:schemeClr val="bg2"/>
                </a:solidFill>
              </a:rPr>
              <a:t> </a:t>
            </a:r>
            <a:r>
              <a:rPr lang="en-US" sz="1800" dirty="0" err="1" smtClean="0">
                <a:solidFill>
                  <a:schemeClr val="bg2"/>
                </a:solidFill>
              </a:rPr>
              <a:t>es</a:t>
            </a:r>
            <a:r>
              <a:rPr lang="en-US" sz="1800" dirty="0" smtClean="0">
                <a:solidFill>
                  <a:schemeClr val="bg2"/>
                </a:solidFill>
              </a:rPr>
              <a:t> </a:t>
            </a:r>
            <a:r>
              <a:rPr lang="en-US" sz="1800" dirty="0" err="1" smtClean="0">
                <a:solidFill>
                  <a:schemeClr val="bg2"/>
                </a:solidFill>
              </a:rPr>
              <a:t>expresarnos</a:t>
            </a:r>
            <a:r>
              <a:rPr lang="en-US" sz="1800" dirty="0" smtClean="0">
                <a:solidFill>
                  <a:schemeClr val="bg2"/>
                </a:solidFill>
              </a:rPr>
              <a:t> </a:t>
            </a:r>
            <a:r>
              <a:rPr lang="en-US" sz="1800" dirty="0" err="1" smtClean="0">
                <a:solidFill>
                  <a:schemeClr val="bg2"/>
                </a:solidFill>
              </a:rPr>
              <a:t>musicalmente</a:t>
            </a:r>
            <a:r>
              <a:rPr lang="en-US" sz="1800" dirty="0" smtClean="0">
                <a:solidFill>
                  <a:schemeClr val="bg2"/>
                </a:solidFill>
              </a:rPr>
              <a:t>, </a:t>
            </a:r>
            <a:r>
              <a:rPr lang="en-US" sz="1800" dirty="0" err="1" smtClean="0">
                <a:solidFill>
                  <a:schemeClr val="bg2"/>
                </a:solidFill>
              </a:rPr>
              <a:t>por</a:t>
            </a:r>
            <a:r>
              <a:rPr lang="en-US" sz="1800" dirty="0" smtClean="0">
                <a:solidFill>
                  <a:schemeClr val="bg2"/>
                </a:solidFill>
              </a:rPr>
              <a:t> </a:t>
            </a:r>
            <a:r>
              <a:rPr lang="en-US" sz="1800" dirty="0" err="1" smtClean="0">
                <a:solidFill>
                  <a:schemeClr val="bg2"/>
                </a:solidFill>
              </a:rPr>
              <a:t>medio</a:t>
            </a:r>
            <a:r>
              <a:rPr lang="en-US" sz="1800" dirty="0" smtClean="0">
                <a:solidFill>
                  <a:schemeClr val="bg2"/>
                </a:solidFill>
              </a:rPr>
              <a:t> del </a:t>
            </a:r>
            <a:r>
              <a:rPr lang="en-US" sz="1800" dirty="0" err="1" smtClean="0">
                <a:solidFill>
                  <a:schemeClr val="bg2"/>
                </a:solidFill>
              </a:rPr>
              <a:t>metalófono</a:t>
            </a:r>
            <a:r>
              <a:rPr lang="en-US" sz="1800" dirty="0" smtClean="0">
                <a:solidFill>
                  <a:schemeClr val="bg2"/>
                </a:solidFill>
              </a:rPr>
              <a:t>.</a:t>
            </a:r>
            <a:br>
              <a:rPr lang="en-US" sz="1800" dirty="0" smtClean="0">
                <a:solidFill>
                  <a:schemeClr val="bg2"/>
                </a:solidFill>
              </a:rPr>
            </a:br>
            <a:r>
              <a:rPr lang="en-US" sz="1800" dirty="0">
                <a:solidFill>
                  <a:schemeClr val="bg2"/>
                </a:solidFill>
              </a:rPr>
              <a:t/>
            </a:r>
            <a:br>
              <a:rPr lang="en-US" sz="1800" dirty="0">
                <a:solidFill>
                  <a:schemeClr val="bg2"/>
                </a:solidFill>
              </a:rPr>
            </a:br>
            <a:r>
              <a:rPr lang="en-US" sz="1800" dirty="0" smtClean="0">
                <a:solidFill>
                  <a:schemeClr val="bg2"/>
                </a:solidFill>
              </a:rPr>
              <a:t/>
            </a:r>
            <a:br>
              <a:rPr lang="en-US" sz="1800" dirty="0" smtClean="0">
                <a:solidFill>
                  <a:schemeClr val="bg2"/>
                </a:solidFill>
              </a:rPr>
            </a:br>
            <a:r>
              <a:rPr lang="en-US" sz="1800" dirty="0" smtClean="0">
                <a:solidFill>
                  <a:schemeClr val="bg2"/>
                </a:solidFill>
              </a:rPr>
              <a:t>Para Android </a:t>
            </a:r>
            <a:r>
              <a:rPr lang="en-US" sz="1800" dirty="0" err="1" smtClean="0">
                <a:solidFill>
                  <a:schemeClr val="bg2"/>
                </a:solidFill>
              </a:rPr>
              <a:t>instalar</a:t>
            </a:r>
            <a:r>
              <a:rPr lang="en-US" sz="1800" dirty="0" smtClean="0">
                <a:solidFill>
                  <a:schemeClr val="bg2"/>
                </a:solidFill>
              </a:rPr>
              <a:t> la app    </a:t>
            </a:r>
            <a:r>
              <a:rPr lang="en-US" sz="1800" dirty="0" err="1" smtClean="0">
                <a:solidFill>
                  <a:schemeClr val="accent6">
                    <a:lumMod val="75000"/>
                  </a:schemeClr>
                </a:solidFill>
              </a:rPr>
              <a:t>Xylófono</a:t>
            </a:r>
            <a:r>
              <a:rPr lang="en-US" sz="1800" dirty="0" smtClean="0">
                <a:solidFill>
                  <a:schemeClr val="accent6">
                    <a:lumMod val="75000"/>
                  </a:schemeClr>
                </a:solidFill>
              </a:rPr>
              <a:t> ( Easy Labs)</a:t>
            </a:r>
            <a:br>
              <a:rPr lang="en-US" sz="1800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sz="1800" dirty="0" smtClean="0">
                <a:solidFill>
                  <a:schemeClr val="bg2"/>
                </a:solidFill>
              </a:rPr>
              <a:t/>
            </a:r>
            <a:br>
              <a:rPr lang="en-US" sz="1800" dirty="0" smtClean="0">
                <a:solidFill>
                  <a:schemeClr val="bg2"/>
                </a:solidFill>
              </a:rPr>
            </a:br>
            <a:r>
              <a:rPr lang="en-US" sz="1800" dirty="0" smtClean="0">
                <a:solidFill>
                  <a:schemeClr val="bg2"/>
                </a:solidFill>
              </a:rPr>
              <a:t>Para iPhone o iPad </a:t>
            </a:r>
            <a:r>
              <a:rPr lang="en-US" sz="1800" dirty="0" err="1" smtClean="0">
                <a:solidFill>
                  <a:schemeClr val="bg2"/>
                </a:solidFill>
              </a:rPr>
              <a:t>instalar</a:t>
            </a:r>
            <a:r>
              <a:rPr lang="en-US" sz="1800" dirty="0" smtClean="0">
                <a:solidFill>
                  <a:schemeClr val="bg2"/>
                </a:solidFill>
              </a:rPr>
              <a:t> la app </a:t>
            </a:r>
            <a:r>
              <a:rPr lang="en-US" sz="1800" dirty="0" smtClean="0">
                <a:solidFill>
                  <a:schemeClr val="accent6">
                    <a:lumMod val="75000"/>
                  </a:schemeClr>
                </a:solidFill>
              </a:rPr>
              <a:t>Xylophone for Fun ( </a:t>
            </a:r>
            <a:r>
              <a:rPr lang="en-US" sz="1800" dirty="0" err="1" smtClean="0">
                <a:solidFill>
                  <a:schemeClr val="accent6">
                    <a:lumMod val="75000"/>
                  </a:schemeClr>
                </a:solidFill>
              </a:rPr>
              <a:t>Nazir</a:t>
            </a:r>
            <a:r>
              <a:rPr lang="en-US" sz="1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1800" dirty="0" err="1" smtClean="0">
                <a:solidFill>
                  <a:schemeClr val="accent6">
                    <a:lumMod val="75000"/>
                  </a:schemeClr>
                </a:solidFill>
              </a:rPr>
              <a:t>Dogan</a:t>
            </a:r>
            <a:r>
              <a:rPr lang="en-US" sz="1800" dirty="0" smtClean="0">
                <a:solidFill>
                  <a:schemeClr val="accent6">
                    <a:lumMod val="75000"/>
                  </a:schemeClr>
                </a:solidFill>
              </a:rPr>
              <a:t>)</a:t>
            </a:r>
            <a:br>
              <a:rPr lang="en-US" sz="1800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sz="1800" dirty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en-US" sz="18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sz="1800" dirty="0" smtClean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en-US" sz="1800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sz="1800" dirty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en-US" sz="18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sz="1800" dirty="0" smtClean="0">
                <a:solidFill>
                  <a:schemeClr val="accent6">
                    <a:lumMod val="75000"/>
                  </a:schemeClr>
                </a:solidFill>
              </a:rPr>
              <a:t>                                                                 </a:t>
            </a:r>
            <a:endParaRPr sz="1800" dirty="0">
              <a:solidFill>
                <a:schemeClr val="bg2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7253" y="2539270"/>
            <a:ext cx="3519637" cy="18485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sz="2800" dirty="0" smtClean="0">
                <a:solidFill>
                  <a:schemeClr val="accent1"/>
                </a:solidFill>
              </a:rPr>
              <a:t>PASA EL BATALLÓN</a:t>
            </a:r>
            <a:endParaRPr lang="en-US" sz="2800" dirty="0">
              <a:solidFill>
                <a:schemeClr val="accent1"/>
              </a:solidFill>
            </a:endParaRPr>
          </a:p>
        </p:txBody>
      </p:sp>
      <p:sp>
        <p:nvSpPr>
          <p:cNvPr id="3" name="AutoShape 2" descr="Man Drumming Vectores, Ilustraciones Y Gráficos - 123R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775" y="1520678"/>
            <a:ext cx="8648449" cy="2294804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2622" y="341274"/>
            <a:ext cx="873701" cy="1507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815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"/>
          <p:cNvSpPr txBox="1">
            <a:spLocks noGrp="1"/>
          </p:cNvSpPr>
          <p:nvPr>
            <p:ph type="title"/>
          </p:nvPr>
        </p:nvSpPr>
        <p:spPr>
          <a:xfrm>
            <a:off x="567427" y="380947"/>
            <a:ext cx="8403390" cy="3671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l"/>
            <a:r>
              <a:rPr lang="es-CL" sz="1800" dirty="0" smtClean="0">
                <a:solidFill>
                  <a:schemeClr val="bg2"/>
                </a:solidFill>
              </a:rPr>
              <a:t>1- Repasa el nombre de las notas musicales con sus nombres y colores.</a:t>
            </a:r>
            <a:br>
              <a:rPr lang="es-CL" sz="1800" dirty="0" smtClean="0">
                <a:solidFill>
                  <a:schemeClr val="bg2"/>
                </a:solidFill>
              </a:rPr>
            </a:br>
            <a:r>
              <a:rPr lang="es-CL" sz="1800" dirty="0" smtClean="0">
                <a:solidFill>
                  <a:schemeClr val="bg2"/>
                </a:solidFill>
              </a:rPr>
              <a:t/>
            </a:r>
            <a:br>
              <a:rPr lang="es-CL" sz="1800" dirty="0" smtClean="0">
                <a:solidFill>
                  <a:schemeClr val="bg2"/>
                </a:solidFill>
              </a:rPr>
            </a:br>
            <a:r>
              <a:rPr lang="es-CL" sz="1800" dirty="0" smtClean="0">
                <a:solidFill>
                  <a:schemeClr val="bg2"/>
                </a:solidFill>
              </a:rPr>
              <a:t>2- Practica tocando con la partitura de la canción </a:t>
            </a:r>
            <a:r>
              <a:rPr lang="es-CL" sz="1600" b="1" dirty="0" smtClean="0">
                <a:solidFill>
                  <a:schemeClr val="bg2"/>
                </a:solidFill>
              </a:rPr>
              <a:t>PASA EL BATALLÓN </a:t>
            </a:r>
            <a:r>
              <a:rPr lang="es-CL" sz="1800" dirty="0" smtClean="0">
                <a:solidFill>
                  <a:schemeClr val="bg2"/>
                </a:solidFill>
              </a:rPr>
              <a:t>cada nota en el </a:t>
            </a:r>
            <a:r>
              <a:rPr lang="es-CL" sz="1800" dirty="0" err="1" smtClean="0">
                <a:solidFill>
                  <a:schemeClr val="bg2"/>
                </a:solidFill>
              </a:rPr>
              <a:t>metalófono</a:t>
            </a:r>
            <a:r>
              <a:rPr lang="es-CL" sz="1800" dirty="0" smtClean="0">
                <a:solidFill>
                  <a:schemeClr val="bg2"/>
                </a:solidFill>
              </a:rPr>
              <a:t>. </a:t>
            </a:r>
            <a:br>
              <a:rPr lang="es-CL" sz="1800" dirty="0" smtClean="0">
                <a:solidFill>
                  <a:schemeClr val="bg2"/>
                </a:solidFill>
              </a:rPr>
            </a:br>
            <a:r>
              <a:rPr lang="es-CL" sz="1800" dirty="0" smtClean="0">
                <a:solidFill>
                  <a:schemeClr val="bg2"/>
                </a:solidFill>
              </a:rPr>
              <a:t>Si te fijas en la partitura ahora aparecen rectángulos más largos, que representan a la figura rítmica blanca            que dura el doble de la negra.</a:t>
            </a:r>
            <a:br>
              <a:rPr lang="es-CL" sz="1800" dirty="0" smtClean="0">
                <a:solidFill>
                  <a:schemeClr val="bg2"/>
                </a:solidFill>
              </a:rPr>
            </a:br>
            <a:r>
              <a:rPr lang="es-CL" sz="1800" dirty="0" smtClean="0">
                <a:solidFill>
                  <a:schemeClr val="bg2"/>
                </a:solidFill>
              </a:rPr>
              <a:t/>
            </a:r>
            <a:br>
              <a:rPr lang="es-CL" sz="1800" dirty="0" smtClean="0">
                <a:solidFill>
                  <a:schemeClr val="bg2"/>
                </a:solidFill>
              </a:rPr>
            </a:br>
            <a:r>
              <a:rPr lang="es-CL" sz="1800" b="1" dirty="0" smtClean="0">
                <a:solidFill>
                  <a:schemeClr val="bg2"/>
                </a:solidFill>
              </a:rPr>
              <a:t>¿Qué figura rítmica representan los cuadraditos más pequeños?</a:t>
            </a:r>
            <a:r>
              <a:rPr lang="es-CL" sz="1800" b="1" dirty="0" smtClean="0">
                <a:solidFill>
                  <a:schemeClr val="bg2"/>
                </a:solidFill>
              </a:rPr>
              <a:t/>
            </a:r>
            <a:br>
              <a:rPr lang="es-CL" sz="1800" b="1" dirty="0" smtClean="0">
                <a:solidFill>
                  <a:schemeClr val="bg2"/>
                </a:solidFill>
              </a:rPr>
            </a:br>
            <a:r>
              <a:rPr lang="es-CL" sz="1800" dirty="0" smtClean="0">
                <a:solidFill>
                  <a:schemeClr val="bg2"/>
                </a:solidFill>
              </a:rPr>
              <a:t/>
            </a:r>
            <a:br>
              <a:rPr lang="es-CL" sz="1800" dirty="0" smtClean="0">
                <a:solidFill>
                  <a:schemeClr val="bg2"/>
                </a:solidFill>
              </a:rPr>
            </a:br>
            <a:r>
              <a:rPr lang="es-CL" sz="1800" dirty="0" smtClean="0">
                <a:solidFill>
                  <a:schemeClr val="bg2"/>
                </a:solidFill>
              </a:rPr>
              <a:t>Primero lo haces muy lento y luego de a poco lo vas haciendo más rápido</a:t>
            </a:r>
            <a:r>
              <a:rPr lang="es-CL" sz="1800" dirty="0" smtClean="0">
                <a:solidFill>
                  <a:schemeClr val="bg2"/>
                </a:solidFill>
              </a:rPr>
              <a:t>.</a:t>
            </a:r>
            <a:r>
              <a:rPr lang="es-CL" sz="1800" dirty="0" smtClean="0">
                <a:solidFill>
                  <a:schemeClr val="bg2"/>
                </a:solidFill>
              </a:rPr>
              <a:t> Si puedes lo haces como a la velocidad que lo muestro en éste video.</a:t>
            </a:r>
            <a:br>
              <a:rPr lang="es-CL" sz="1800" dirty="0" smtClean="0">
                <a:solidFill>
                  <a:schemeClr val="bg2"/>
                </a:solidFill>
              </a:rPr>
            </a:br>
            <a:r>
              <a:rPr lang="es-CL" sz="1800" dirty="0" smtClean="0">
                <a:solidFill>
                  <a:schemeClr val="bg2"/>
                </a:solidFill>
              </a:rPr>
              <a:t>                                                     </a:t>
            </a:r>
            <a:r>
              <a:rPr lang="es-CL" sz="1800" dirty="0" smtClean="0">
                <a:solidFill>
                  <a:schemeClr val="bg2"/>
                </a:solidFill>
              </a:rPr>
              <a:t> </a:t>
            </a:r>
            <a:r>
              <a:rPr lang="es-CL" sz="1800" dirty="0" smtClean="0">
                <a:solidFill>
                  <a:schemeClr val="bg2"/>
                </a:solidFill>
                <a:hlinkClick r:id="rId3"/>
              </a:rPr>
              <a:t>https://youtu.be/X372bdPtuY8</a:t>
            </a:r>
            <a:r>
              <a:rPr lang="es-CL" sz="1800" dirty="0" smtClean="0">
                <a:solidFill>
                  <a:schemeClr val="bg2"/>
                </a:solidFill>
              </a:rPr>
              <a:t/>
            </a:r>
            <a:br>
              <a:rPr lang="es-CL" sz="1800" dirty="0" smtClean="0">
                <a:solidFill>
                  <a:schemeClr val="bg2"/>
                </a:solidFill>
              </a:rPr>
            </a:br>
            <a:r>
              <a:rPr lang="es-CL" sz="1800" dirty="0" smtClean="0">
                <a:solidFill>
                  <a:schemeClr val="bg2"/>
                </a:solidFill>
              </a:rPr>
              <a:t/>
            </a:r>
            <a:br>
              <a:rPr lang="es-CL" sz="1800" dirty="0" smtClean="0">
                <a:solidFill>
                  <a:schemeClr val="bg2"/>
                </a:solidFill>
              </a:rPr>
            </a:br>
            <a:r>
              <a:rPr lang="es-CL" sz="1800" dirty="0" smtClean="0">
                <a:solidFill>
                  <a:schemeClr val="bg2"/>
                </a:solidFill>
              </a:rPr>
              <a:t/>
            </a:r>
            <a:br>
              <a:rPr lang="es-CL" sz="1800" dirty="0" smtClean="0">
                <a:solidFill>
                  <a:schemeClr val="bg2"/>
                </a:solidFill>
              </a:rPr>
            </a:br>
            <a:r>
              <a:rPr lang="es-CL" sz="1800" dirty="0" smtClean="0">
                <a:solidFill>
                  <a:schemeClr val="bg2"/>
                </a:solidFill>
              </a:rPr>
              <a:t/>
            </a:r>
            <a:br>
              <a:rPr lang="es-CL" sz="1800" dirty="0" smtClean="0">
                <a:solidFill>
                  <a:schemeClr val="bg2"/>
                </a:solidFill>
              </a:rPr>
            </a:br>
            <a:r>
              <a:rPr lang="es-CL" sz="1800" dirty="0" smtClean="0">
                <a:solidFill>
                  <a:schemeClr val="bg2"/>
                </a:solidFill>
              </a:rPr>
              <a:t/>
            </a:r>
            <a:br>
              <a:rPr lang="es-CL" sz="1800" dirty="0" smtClean="0">
                <a:solidFill>
                  <a:schemeClr val="bg2"/>
                </a:solidFill>
              </a:rPr>
            </a:br>
            <a:r>
              <a:rPr lang="es-CL" sz="1800" dirty="0" smtClean="0">
                <a:solidFill>
                  <a:schemeClr val="bg2"/>
                </a:solidFill>
              </a:rPr>
              <a:t/>
            </a:r>
            <a:br>
              <a:rPr lang="es-CL" sz="1800" dirty="0" smtClean="0">
                <a:solidFill>
                  <a:schemeClr val="bg2"/>
                </a:solidFill>
              </a:rPr>
            </a:br>
            <a:r>
              <a:rPr lang="es-CL" sz="1800" dirty="0" smtClean="0">
                <a:solidFill>
                  <a:schemeClr val="bg2"/>
                </a:solidFill>
              </a:rPr>
              <a:t/>
            </a:r>
            <a:br>
              <a:rPr lang="es-CL" sz="1800" dirty="0" smtClean="0">
                <a:solidFill>
                  <a:schemeClr val="bg2"/>
                </a:solidFill>
              </a:rPr>
            </a:br>
            <a:r>
              <a:rPr lang="es-CL" sz="1800" dirty="0" smtClean="0">
                <a:solidFill>
                  <a:schemeClr val="bg2"/>
                </a:solidFill>
              </a:rPr>
              <a:t/>
            </a:r>
            <a:br>
              <a:rPr lang="es-CL" sz="1800" dirty="0" smtClean="0">
                <a:solidFill>
                  <a:schemeClr val="bg2"/>
                </a:solidFill>
              </a:rPr>
            </a:br>
            <a:r>
              <a:rPr lang="es-CL" sz="1800" dirty="0" smtClean="0">
                <a:solidFill>
                  <a:schemeClr val="bg2"/>
                </a:solidFill>
              </a:rPr>
              <a:t/>
            </a:r>
            <a:br>
              <a:rPr lang="es-CL" sz="1800" dirty="0" smtClean="0">
                <a:solidFill>
                  <a:schemeClr val="bg2"/>
                </a:solidFill>
              </a:rPr>
            </a:br>
            <a:endParaRPr sz="1800" dirty="0">
              <a:solidFill>
                <a:schemeClr val="bg2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4630400" y="-11830050"/>
            <a:ext cx="11521440" cy="8641080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87415" y="1760938"/>
            <a:ext cx="596054" cy="474134"/>
          </a:xfrm>
          <a:prstGeom prst="rect">
            <a:avLst/>
          </a:prstGeom>
        </p:spPr>
      </p:pic>
      <p:sp>
        <p:nvSpPr>
          <p:cNvPr id="3" name="AutoShape 2" descr="Figura musical Redond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32210" y="232688"/>
            <a:ext cx="8229600" cy="1602691"/>
          </a:xfrm>
        </p:spPr>
        <p:txBody>
          <a:bodyPr/>
          <a:lstStyle/>
          <a:p>
            <a:r>
              <a:rPr lang="es-CL" sz="2000" dirty="0" smtClean="0">
                <a:solidFill>
                  <a:schemeClr val="bg2"/>
                </a:solidFill>
              </a:rPr>
              <a:t>Después de practicarlo varias </a:t>
            </a:r>
            <a:r>
              <a:rPr lang="es-CL" sz="2000" dirty="0" err="1" smtClean="0">
                <a:solidFill>
                  <a:schemeClr val="bg2"/>
                </a:solidFill>
              </a:rPr>
              <a:t>veces,te</a:t>
            </a:r>
            <a:r>
              <a:rPr lang="es-CL" sz="2000" dirty="0" smtClean="0">
                <a:solidFill>
                  <a:schemeClr val="bg2"/>
                </a:solidFill>
              </a:rPr>
              <a:t> </a:t>
            </a:r>
            <a:r>
              <a:rPr lang="es-CL" sz="2000" dirty="0" smtClean="0">
                <a:solidFill>
                  <a:schemeClr val="bg2"/>
                </a:solidFill>
              </a:rPr>
              <a:t>grabas y </a:t>
            </a:r>
            <a:r>
              <a:rPr lang="es-CL" sz="2000" dirty="0" smtClean="0">
                <a:solidFill>
                  <a:schemeClr val="bg2"/>
                </a:solidFill>
              </a:rPr>
              <a:t>envías </a:t>
            </a:r>
            <a:r>
              <a:rPr lang="es-CL" sz="2000" dirty="0" smtClean="0">
                <a:solidFill>
                  <a:schemeClr val="bg2"/>
                </a:solidFill>
              </a:rPr>
              <a:t>el video tocando la canción al siguiente correo:</a:t>
            </a:r>
            <a:br>
              <a:rPr lang="es-CL" sz="2000" dirty="0" smtClean="0">
                <a:solidFill>
                  <a:schemeClr val="bg2"/>
                </a:solidFill>
              </a:rPr>
            </a:br>
            <a:r>
              <a:rPr lang="es-CL" sz="2000" dirty="0" smtClean="0">
                <a:hlinkClick r:id="rId2"/>
              </a:rPr>
              <a:t>musicaencuarentena@ssccmanquehue.cl</a:t>
            </a:r>
            <a:r>
              <a:rPr lang="es-CL" sz="2000" dirty="0" smtClean="0"/>
              <a:t/>
            </a:r>
            <a:br>
              <a:rPr lang="es-CL" sz="2000" dirty="0" smtClean="0"/>
            </a:br>
            <a:r>
              <a:rPr lang="es-CL" sz="2000" dirty="0" smtClean="0"/>
              <a:t>indicando tu nombre y curso.</a:t>
            </a:r>
            <a:r>
              <a:rPr lang="es-CL" sz="2400" dirty="0" smtClean="0"/>
              <a:t/>
            </a:r>
            <a:br>
              <a:rPr lang="es-CL" sz="2400" dirty="0" smtClean="0"/>
            </a:br>
            <a:r>
              <a:rPr lang="es-CL" sz="2400" dirty="0"/>
              <a:t/>
            </a:r>
            <a:br>
              <a:rPr lang="es-CL" sz="2400" dirty="0"/>
            </a:br>
            <a:endParaRPr lang="en-US" sz="2400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0936" y="2192464"/>
            <a:ext cx="2581275" cy="177165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0764" y="2363914"/>
            <a:ext cx="28575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231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Google Shape;137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44151"/>
            <a:ext cx="9144000" cy="51876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iseño personalizado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1632</TotalTime>
  <Words>75</Words>
  <Application>Microsoft Office PowerPoint</Application>
  <PresentationFormat>Presentación en pantalla (16:9)</PresentationFormat>
  <Paragraphs>8</Paragraphs>
  <Slides>6</Slides>
  <Notes>4</Notes>
  <HiddenSlides>0</HiddenSlides>
  <MMClips>0</MMClips>
  <ScaleCrop>false</ScaleCrop>
  <HeadingPairs>
    <vt:vector size="6" baseType="variant">
      <vt:variant>
        <vt:lpstr>Fuentes usadas</vt:lpstr>
      </vt:variant>
      <vt:variant>
        <vt:i4>2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6</vt:i4>
      </vt:variant>
    </vt:vector>
  </HeadingPairs>
  <TitlesOfParts>
    <vt:vector size="10" baseType="lpstr">
      <vt:lpstr>Arial</vt:lpstr>
      <vt:lpstr>Calibri</vt:lpstr>
      <vt:lpstr>Tema de Office</vt:lpstr>
      <vt:lpstr>Diseño personalizado</vt:lpstr>
      <vt:lpstr>Presentación de PowerPoint</vt:lpstr>
      <vt:lpstr>Queridos papás y estudiantes, esta clase de música trabajaremos a través de una aplicación de metalófono que deberán instalar en sus celulares o tablets.El objetivo es expresarnos musicalmente, por medio del metalófono.   Para Android instalar la app    Xylófono ( Easy Labs)  Para iPhone o iPad instalar la app Xylophone for Fun ( Nazir Dogan)                                                                     </vt:lpstr>
      <vt:lpstr>PASA EL BATALLÓN</vt:lpstr>
      <vt:lpstr>1- Repasa el nombre de las notas musicales con sus nombres y colores.  2- Practica tocando con la partitura de la canción PASA EL BATALLÓN cada nota en el metalófono.  Si te fijas en la partitura ahora aparecen rectángulos más largos, que representan a la figura rítmica blanca            que dura el doble de la negra.  ¿Qué figura rítmica representan los cuadraditos más pequeños?  Primero lo haces muy lento y luego de a poco lo vas haciendo más rápido. Si puedes lo haces como a la velocidad que lo muestro en éste video.                                                       https://youtu.be/X372bdPtuY8         </vt:lpstr>
      <vt:lpstr>Después de practicarlo varias veces,te grabas y envías el video tocando la canción al siguiente correo: musicaencuarentena@ssccmanquehue.cl indicando tu nombre y curso.  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Microsoft Office User</dc:creator>
  <cp:lastModifiedBy>Ricardo Torrejon</cp:lastModifiedBy>
  <cp:revision>107</cp:revision>
  <dcterms:created xsi:type="dcterms:W3CDTF">2019-10-23T01:32:31Z</dcterms:created>
  <dcterms:modified xsi:type="dcterms:W3CDTF">2020-07-08T22:15:31Z</dcterms:modified>
</cp:coreProperties>
</file>